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92" r:id="rId3"/>
    <p:sldId id="286" r:id="rId4"/>
    <p:sldId id="293" r:id="rId5"/>
    <p:sldId id="289" r:id="rId6"/>
    <p:sldId id="290" r:id="rId7"/>
    <p:sldId id="262" r:id="rId8"/>
    <p:sldId id="271" r:id="rId9"/>
    <p:sldId id="291" r:id="rId10"/>
    <p:sldId id="294" r:id="rId11"/>
    <p:sldId id="270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8" d="100"/>
          <a:sy n="68" d="100"/>
        </p:scale>
        <p:origin x="592" y="-25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B5DC99-92A1-47BC-A74F-D0E7B29B7541}" type="doc">
      <dgm:prSet loTypeId="urn:microsoft.com/office/officeart/2005/8/layout/hierarchy1" loCatId="hierarchy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tr-TR"/>
        </a:p>
      </dgm:t>
    </dgm:pt>
    <dgm:pt modelId="{3E94011C-D52F-4CE8-B35E-77E42B937102}">
      <dgm:prSet phldrT="[Metin]" custT="1"/>
      <dgm:spPr/>
      <dgm:t>
        <a:bodyPr/>
        <a:lstStyle/>
        <a:p>
          <a:r>
            <a:rPr lang="tr-TR" sz="1700" b="1"/>
            <a:t>Yürütme Kurulu</a:t>
          </a:r>
        </a:p>
      </dgm:t>
    </dgm:pt>
    <dgm:pt modelId="{DED9933D-9640-4FD7-8191-E65A762E974F}" type="parTrans" cxnId="{B5F59B46-A05A-46A6-8D45-612AA2BEB68B}">
      <dgm:prSet/>
      <dgm:spPr/>
      <dgm:t>
        <a:bodyPr/>
        <a:lstStyle/>
        <a:p>
          <a:endParaRPr lang="tr-TR"/>
        </a:p>
      </dgm:t>
    </dgm:pt>
    <dgm:pt modelId="{1221ABAE-D966-4979-A535-E9DA47B70690}" type="sibTrans" cxnId="{B5F59B46-A05A-46A6-8D45-612AA2BEB68B}">
      <dgm:prSet/>
      <dgm:spPr/>
      <dgm:t>
        <a:bodyPr/>
        <a:lstStyle/>
        <a:p>
          <a:endParaRPr lang="tr-TR"/>
        </a:p>
      </dgm:t>
    </dgm:pt>
    <dgm:pt modelId="{F1D560E5-DAA8-4ED6-9DCA-FDF7612E1947}">
      <dgm:prSet phldrT="[Metin]" custT="1"/>
      <dgm:spPr/>
      <dgm:t>
        <a:bodyPr/>
        <a:lstStyle/>
        <a:p>
          <a:r>
            <a:rPr lang="tr-TR" sz="1700" dirty="0"/>
            <a:t>Eğitim Programlarının Tasarımı, Değerlendirilmesi ve Geliştirilmesi Çalışma Grubu </a:t>
          </a:r>
        </a:p>
      </dgm:t>
    </dgm:pt>
    <dgm:pt modelId="{78790784-032F-4698-AEAA-D1C3A4760710}" type="parTrans" cxnId="{3ABCCAAF-8526-4732-9846-BBE6ACAB9A0F}">
      <dgm:prSet/>
      <dgm:spPr/>
      <dgm:t>
        <a:bodyPr/>
        <a:lstStyle/>
        <a:p>
          <a:endParaRPr lang="tr-TR"/>
        </a:p>
      </dgm:t>
    </dgm:pt>
    <dgm:pt modelId="{FB173E23-731A-46C7-BA52-DB067521DE17}" type="sibTrans" cxnId="{3ABCCAAF-8526-4732-9846-BBE6ACAB9A0F}">
      <dgm:prSet/>
      <dgm:spPr/>
      <dgm:t>
        <a:bodyPr/>
        <a:lstStyle/>
        <a:p>
          <a:endParaRPr lang="tr-TR"/>
        </a:p>
      </dgm:t>
    </dgm:pt>
    <dgm:pt modelId="{F22910CA-B77C-414E-BD2E-BD1C6E3F59FC}">
      <dgm:prSet phldrT="[Metin]" custT="1"/>
      <dgm:spPr/>
      <dgm:t>
        <a:bodyPr/>
        <a:lstStyle/>
        <a:p>
          <a:r>
            <a:rPr lang="tr-TR" sz="1700"/>
            <a:t>Öğretim Elemanlarının Öğretim Yetkinliklerinin Geliştirilmesi Çalışma Grubu </a:t>
          </a:r>
        </a:p>
      </dgm:t>
    </dgm:pt>
    <dgm:pt modelId="{21F212F9-F382-4A5E-B2DC-E2D4723B7124}" type="parTrans" cxnId="{9D8F21D3-240F-4A16-A169-D0AC83A0F4BC}">
      <dgm:prSet/>
      <dgm:spPr/>
      <dgm:t>
        <a:bodyPr/>
        <a:lstStyle/>
        <a:p>
          <a:endParaRPr lang="tr-TR"/>
        </a:p>
      </dgm:t>
    </dgm:pt>
    <dgm:pt modelId="{D742FA74-D1A4-439A-B045-9C36EC38BEDE}" type="sibTrans" cxnId="{9D8F21D3-240F-4A16-A169-D0AC83A0F4BC}">
      <dgm:prSet/>
      <dgm:spPr/>
      <dgm:t>
        <a:bodyPr/>
        <a:lstStyle/>
        <a:p>
          <a:endParaRPr lang="tr-TR"/>
        </a:p>
      </dgm:t>
    </dgm:pt>
    <dgm:pt modelId="{0E811FF4-828F-4699-A17C-104F55356EA3}">
      <dgm:prSet phldrT="[Metin]" custT="1"/>
      <dgm:spPr/>
      <dgm:t>
        <a:bodyPr/>
        <a:lstStyle/>
        <a:p>
          <a:r>
            <a:rPr lang="tr-TR" sz="1700" dirty="0"/>
            <a:t>Uyum (Oryantasyon) Programlarının Geliştirilmesi ve Uygulanması Çalışma Grubu </a:t>
          </a:r>
        </a:p>
      </dgm:t>
    </dgm:pt>
    <dgm:pt modelId="{A3105F1C-E2E5-4B5E-9C38-E696F8E7D374}" type="parTrans" cxnId="{B75D95D2-DDAF-4B55-8EB6-F267405CF3D4}">
      <dgm:prSet/>
      <dgm:spPr/>
      <dgm:t>
        <a:bodyPr/>
        <a:lstStyle/>
        <a:p>
          <a:endParaRPr lang="tr-TR"/>
        </a:p>
      </dgm:t>
    </dgm:pt>
    <dgm:pt modelId="{13E5C488-1D5E-4289-9413-6DAB70A5EC85}" type="sibTrans" cxnId="{B75D95D2-DDAF-4B55-8EB6-F267405CF3D4}">
      <dgm:prSet/>
      <dgm:spPr/>
      <dgm:t>
        <a:bodyPr/>
        <a:lstStyle/>
        <a:p>
          <a:endParaRPr lang="tr-TR"/>
        </a:p>
      </dgm:t>
    </dgm:pt>
    <dgm:pt modelId="{18462CF8-452F-466E-AB27-D023201F1BBB}">
      <dgm:prSet custT="1"/>
      <dgm:spPr/>
      <dgm:t>
        <a:bodyPr/>
        <a:lstStyle/>
        <a:p>
          <a:r>
            <a:rPr lang="tr-TR" sz="1700" dirty="0"/>
            <a:t>Ders Programını Destekleyici Etkinlikler Çalışma Grubu </a:t>
          </a:r>
        </a:p>
      </dgm:t>
    </dgm:pt>
    <dgm:pt modelId="{4F89BC80-EF72-49E3-A4E2-E84CB5046F06}" type="parTrans" cxnId="{0101DED1-0FD7-4675-A973-01240AA3EC92}">
      <dgm:prSet/>
      <dgm:spPr/>
      <dgm:t>
        <a:bodyPr/>
        <a:lstStyle/>
        <a:p>
          <a:endParaRPr lang="tr-TR"/>
        </a:p>
      </dgm:t>
    </dgm:pt>
    <dgm:pt modelId="{B9E2655E-2541-49DF-A3B2-F985E53EED39}" type="sibTrans" cxnId="{0101DED1-0FD7-4675-A973-01240AA3EC92}">
      <dgm:prSet/>
      <dgm:spPr/>
      <dgm:t>
        <a:bodyPr/>
        <a:lstStyle/>
        <a:p>
          <a:endParaRPr lang="tr-TR"/>
        </a:p>
      </dgm:t>
    </dgm:pt>
    <dgm:pt modelId="{5F9AC1E9-9EC0-4A69-9747-00D19104AF74}">
      <dgm:prSet custT="1"/>
      <dgm:spPr/>
      <dgm:t>
        <a:bodyPr/>
        <a:lstStyle/>
        <a:p>
          <a:r>
            <a:rPr lang="tr-TR" sz="1700" dirty="0"/>
            <a:t>Öğrenme Kaynakları ve Akademik Destek Çalışma Grubu </a:t>
          </a:r>
        </a:p>
      </dgm:t>
    </dgm:pt>
    <dgm:pt modelId="{1644FD74-E470-4A96-864D-2E840D9A7BE0}" type="parTrans" cxnId="{B5667E47-7615-40B9-A29C-5DF938FDCCFD}">
      <dgm:prSet/>
      <dgm:spPr/>
      <dgm:t>
        <a:bodyPr/>
        <a:lstStyle/>
        <a:p>
          <a:endParaRPr lang="tr-TR"/>
        </a:p>
      </dgm:t>
    </dgm:pt>
    <dgm:pt modelId="{77773609-7EF9-4B87-8A97-86321F66EC9C}" type="sibTrans" cxnId="{B5667E47-7615-40B9-A29C-5DF938FDCCFD}">
      <dgm:prSet/>
      <dgm:spPr/>
      <dgm:t>
        <a:bodyPr/>
        <a:lstStyle/>
        <a:p>
          <a:endParaRPr lang="tr-TR"/>
        </a:p>
      </dgm:t>
    </dgm:pt>
    <dgm:pt modelId="{A46DF368-19D6-4C03-B6E8-2503F6502E6F}">
      <dgm:prSet custT="1"/>
      <dgm:spPr/>
      <dgm:t>
        <a:bodyPr/>
        <a:lstStyle/>
        <a:p>
          <a:r>
            <a:rPr lang="tr-TR" sz="1700" b="1" dirty="0"/>
            <a:t>ÇUKUROVA ÜNİVERSİTESİ </a:t>
          </a:r>
        </a:p>
        <a:p>
          <a:r>
            <a:rPr lang="tr-TR" sz="1700" b="1" dirty="0"/>
            <a:t>EĞİTİM KOORDİNATÖRLÜĞÜ (ÇÜEK)</a:t>
          </a:r>
        </a:p>
      </dgm:t>
    </dgm:pt>
    <dgm:pt modelId="{70905FA8-4D1E-4358-8907-F961739EAAC9}" type="parTrans" cxnId="{A78D65D6-2847-43C7-A087-7226161164ED}">
      <dgm:prSet/>
      <dgm:spPr/>
      <dgm:t>
        <a:bodyPr/>
        <a:lstStyle/>
        <a:p>
          <a:endParaRPr lang="tr-TR"/>
        </a:p>
      </dgm:t>
    </dgm:pt>
    <dgm:pt modelId="{392C1FF6-76C9-473F-9396-2526038EC03B}" type="sibTrans" cxnId="{A78D65D6-2847-43C7-A087-7226161164ED}">
      <dgm:prSet/>
      <dgm:spPr/>
      <dgm:t>
        <a:bodyPr/>
        <a:lstStyle/>
        <a:p>
          <a:endParaRPr lang="tr-TR"/>
        </a:p>
      </dgm:t>
    </dgm:pt>
    <dgm:pt modelId="{49B2E731-B264-4A86-8568-F71E27F5061D}">
      <dgm:prSet custT="1"/>
      <dgm:spPr/>
      <dgm:t>
        <a:bodyPr/>
        <a:lstStyle/>
        <a:p>
          <a:r>
            <a:rPr lang="tr-TR" sz="1700" dirty="0"/>
            <a:t>Birim Eğitim Koordinasyon Kurulları (BEKK)</a:t>
          </a:r>
        </a:p>
      </dgm:t>
    </dgm:pt>
    <dgm:pt modelId="{5624D3A9-9E6A-4472-B0A8-FA283341C61C}" type="parTrans" cxnId="{EE6AFE8D-4860-4BC2-A83E-5EE9A2BD36CA}">
      <dgm:prSet/>
      <dgm:spPr/>
      <dgm:t>
        <a:bodyPr/>
        <a:lstStyle/>
        <a:p>
          <a:endParaRPr lang="tr-TR"/>
        </a:p>
      </dgm:t>
    </dgm:pt>
    <dgm:pt modelId="{2BFCDE56-46A3-4567-9E8B-64013A9C30C5}" type="sibTrans" cxnId="{EE6AFE8D-4860-4BC2-A83E-5EE9A2BD36CA}">
      <dgm:prSet/>
      <dgm:spPr/>
      <dgm:t>
        <a:bodyPr/>
        <a:lstStyle/>
        <a:p>
          <a:endParaRPr lang="tr-TR"/>
        </a:p>
      </dgm:t>
    </dgm:pt>
    <dgm:pt modelId="{1602E61B-83CD-430C-A901-F761D3A495FE}" type="pres">
      <dgm:prSet presAssocID="{74B5DC99-92A1-47BC-A74F-D0E7B29B754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31B893D3-1AC1-4804-B6A0-33FB369C6B7F}" type="pres">
      <dgm:prSet presAssocID="{A46DF368-19D6-4C03-B6E8-2503F6502E6F}" presName="hierRoot1" presStyleCnt="0"/>
      <dgm:spPr/>
    </dgm:pt>
    <dgm:pt modelId="{D8BCB2A8-EABF-4D08-9358-B7C7F214A9A1}" type="pres">
      <dgm:prSet presAssocID="{A46DF368-19D6-4C03-B6E8-2503F6502E6F}" presName="composite" presStyleCnt="0"/>
      <dgm:spPr/>
    </dgm:pt>
    <dgm:pt modelId="{895A8199-34E9-48B3-B146-E5902FF4F3F3}" type="pres">
      <dgm:prSet presAssocID="{A46DF368-19D6-4C03-B6E8-2503F6502E6F}" presName="background" presStyleLbl="node0" presStyleIdx="0" presStyleCnt="1"/>
      <dgm:spPr/>
    </dgm:pt>
    <dgm:pt modelId="{FC46E08C-4913-4A03-A12B-31BC49D18CF3}" type="pres">
      <dgm:prSet presAssocID="{A46DF368-19D6-4C03-B6E8-2503F6502E6F}" presName="text" presStyleLbl="fgAcc0" presStyleIdx="0" presStyleCnt="1" custScaleX="326028" custLinFactNeighborY="-6882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CA14F0C-46B6-4BDE-B350-D6E582C1AB9B}" type="pres">
      <dgm:prSet presAssocID="{A46DF368-19D6-4C03-B6E8-2503F6502E6F}" presName="hierChild2" presStyleCnt="0"/>
      <dgm:spPr/>
    </dgm:pt>
    <dgm:pt modelId="{861ED448-5358-484A-9AA1-B36CEC408CC5}" type="pres">
      <dgm:prSet presAssocID="{DED9933D-9640-4FD7-8191-E65A762E974F}" presName="Name10" presStyleLbl="parChTrans1D2" presStyleIdx="0" presStyleCnt="1"/>
      <dgm:spPr/>
      <dgm:t>
        <a:bodyPr/>
        <a:lstStyle/>
        <a:p>
          <a:endParaRPr lang="tr-TR"/>
        </a:p>
      </dgm:t>
    </dgm:pt>
    <dgm:pt modelId="{9E1A7A73-1B4B-41B8-BAE8-EA1FC2259C3F}" type="pres">
      <dgm:prSet presAssocID="{3E94011C-D52F-4CE8-B35E-77E42B937102}" presName="hierRoot2" presStyleCnt="0"/>
      <dgm:spPr/>
    </dgm:pt>
    <dgm:pt modelId="{D02BB907-9585-47E5-A86D-2D6A49CEF902}" type="pres">
      <dgm:prSet presAssocID="{3E94011C-D52F-4CE8-B35E-77E42B937102}" presName="composite2" presStyleCnt="0"/>
      <dgm:spPr/>
    </dgm:pt>
    <dgm:pt modelId="{723E7BBF-A1AE-462E-9AFF-9FE43733464C}" type="pres">
      <dgm:prSet presAssocID="{3E94011C-D52F-4CE8-B35E-77E42B937102}" presName="background2" presStyleLbl="node2" presStyleIdx="0" presStyleCnt="1"/>
      <dgm:spPr/>
    </dgm:pt>
    <dgm:pt modelId="{0961EB67-83C3-458E-BF9E-16CB163D821C}" type="pres">
      <dgm:prSet presAssocID="{3E94011C-D52F-4CE8-B35E-77E42B937102}" presName="text2" presStyleLbl="fgAcc2" presStyleIdx="0" presStyleCnt="1" custScaleX="170440" custLinFactNeighborX="1008" custLinFactNeighborY="-8886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FE4D3BE-C802-47AE-BF24-67B447794708}" type="pres">
      <dgm:prSet presAssocID="{3E94011C-D52F-4CE8-B35E-77E42B937102}" presName="hierChild3" presStyleCnt="0"/>
      <dgm:spPr/>
    </dgm:pt>
    <dgm:pt modelId="{268E1719-0899-4475-B9F3-BBCB6E04B0EC}" type="pres">
      <dgm:prSet presAssocID="{78790784-032F-4698-AEAA-D1C3A4760710}" presName="Name17" presStyleLbl="parChTrans1D3" presStyleIdx="0" presStyleCnt="5"/>
      <dgm:spPr/>
      <dgm:t>
        <a:bodyPr/>
        <a:lstStyle/>
        <a:p>
          <a:endParaRPr lang="tr-TR"/>
        </a:p>
      </dgm:t>
    </dgm:pt>
    <dgm:pt modelId="{23F220D9-1B45-48B5-830B-F5E5F70EC340}" type="pres">
      <dgm:prSet presAssocID="{F1D560E5-DAA8-4ED6-9DCA-FDF7612E1947}" presName="hierRoot3" presStyleCnt="0"/>
      <dgm:spPr/>
    </dgm:pt>
    <dgm:pt modelId="{8C0BE792-6428-45B2-A4C3-1FD4307DA69E}" type="pres">
      <dgm:prSet presAssocID="{F1D560E5-DAA8-4ED6-9DCA-FDF7612E1947}" presName="composite3" presStyleCnt="0"/>
      <dgm:spPr/>
    </dgm:pt>
    <dgm:pt modelId="{8FC40AF4-01F6-484D-8811-FE2741AF7AC9}" type="pres">
      <dgm:prSet presAssocID="{F1D560E5-DAA8-4ED6-9DCA-FDF7612E1947}" presName="background3" presStyleLbl="node3" presStyleIdx="0" presStyleCnt="5"/>
      <dgm:spPr/>
    </dgm:pt>
    <dgm:pt modelId="{B78F4344-6780-47A3-B9D0-75387099386D}" type="pres">
      <dgm:prSet presAssocID="{F1D560E5-DAA8-4ED6-9DCA-FDF7612E1947}" presName="text3" presStyleLbl="fgAcc3" presStyleIdx="0" presStyleCnt="5" custScaleX="159362" custScaleY="221444" custLinFactNeighborX="14003" custLinFactNeighborY="-8495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F224478-C8E6-4D7C-A5C2-74C5737DCA67}" type="pres">
      <dgm:prSet presAssocID="{F1D560E5-DAA8-4ED6-9DCA-FDF7612E1947}" presName="hierChild4" presStyleCnt="0"/>
      <dgm:spPr/>
    </dgm:pt>
    <dgm:pt modelId="{0C79DBA4-3A7F-4078-A255-80E90594B235}" type="pres">
      <dgm:prSet presAssocID="{21F212F9-F382-4A5E-B2DC-E2D4723B7124}" presName="Name17" presStyleLbl="parChTrans1D3" presStyleIdx="1" presStyleCnt="5"/>
      <dgm:spPr/>
      <dgm:t>
        <a:bodyPr/>
        <a:lstStyle/>
        <a:p>
          <a:endParaRPr lang="tr-TR"/>
        </a:p>
      </dgm:t>
    </dgm:pt>
    <dgm:pt modelId="{EBF83B2D-9566-4260-A3AF-9449C27AD30D}" type="pres">
      <dgm:prSet presAssocID="{F22910CA-B77C-414E-BD2E-BD1C6E3F59FC}" presName="hierRoot3" presStyleCnt="0"/>
      <dgm:spPr/>
    </dgm:pt>
    <dgm:pt modelId="{42EA2617-399D-4827-8D6B-DA304D25F95D}" type="pres">
      <dgm:prSet presAssocID="{F22910CA-B77C-414E-BD2E-BD1C6E3F59FC}" presName="composite3" presStyleCnt="0"/>
      <dgm:spPr/>
    </dgm:pt>
    <dgm:pt modelId="{CF5D3C68-B1B2-4A7C-B1AC-A2BDBB59EF0D}" type="pres">
      <dgm:prSet presAssocID="{F22910CA-B77C-414E-BD2E-BD1C6E3F59FC}" presName="background3" presStyleLbl="node3" presStyleIdx="1" presStyleCnt="5"/>
      <dgm:spPr/>
    </dgm:pt>
    <dgm:pt modelId="{46B81E6E-6489-4E3A-B5FE-025B6EDD92AB}" type="pres">
      <dgm:prSet presAssocID="{F22910CA-B77C-414E-BD2E-BD1C6E3F59FC}" presName="text3" presStyleLbl="fgAcc3" presStyleIdx="1" presStyleCnt="5" custScaleX="147194" custScaleY="233109" custLinFactNeighborX="13070" custLinFactNeighborY="-9161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0F7D09B-FD52-43FC-81A7-912D00E6408D}" type="pres">
      <dgm:prSet presAssocID="{F22910CA-B77C-414E-BD2E-BD1C6E3F59FC}" presName="hierChild4" presStyleCnt="0"/>
      <dgm:spPr/>
    </dgm:pt>
    <dgm:pt modelId="{BACE017C-AC2D-4878-9104-08867AAAE7A7}" type="pres">
      <dgm:prSet presAssocID="{A3105F1C-E2E5-4B5E-9C38-E696F8E7D374}" presName="Name17" presStyleLbl="parChTrans1D3" presStyleIdx="2" presStyleCnt="5"/>
      <dgm:spPr/>
      <dgm:t>
        <a:bodyPr/>
        <a:lstStyle/>
        <a:p>
          <a:endParaRPr lang="tr-TR"/>
        </a:p>
      </dgm:t>
    </dgm:pt>
    <dgm:pt modelId="{029C7BB0-E864-4D04-8745-8693B41E2E85}" type="pres">
      <dgm:prSet presAssocID="{0E811FF4-828F-4699-A17C-104F55356EA3}" presName="hierRoot3" presStyleCnt="0"/>
      <dgm:spPr/>
    </dgm:pt>
    <dgm:pt modelId="{23477A03-30AB-4557-815F-2B91302754BF}" type="pres">
      <dgm:prSet presAssocID="{0E811FF4-828F-4699-A17C-104F55356EA3}" presName="composite3" presStyleCnt="0"/>
      <dgm:spPr/>
    </dgm:pt>
    <dgm:pt modelId="{7A0EFF89-1B23-4CBD-9B2E-F42068231959}" type="pres">
      <dgm:prSet presAssocID="{0E811FF4-828F-4699-A17C-104F55356EA3}" presName="background3" presStyleLbl="node3" presStyleIdx="2" presStyleCnt="5"/>
      <dgm:spPr/>
    </dgm:pt>
    <dgm:pt modelId="{63CF9B72-E446-4553-A18B-0D40D3EE48AA}" type="pres">
      <dgm:prSet presAssocID="{0E811FF4-828F-4699-A17C-104F55356EA3}" presName="text3" presStyleLbl="fgAcc3" presStyleIdx="2" presStyleCnt="5" custAng="0" custScaleX="151350" custScaleY="241932" custLinFactNeighborY="-940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51B8E0E-31A7-4BA1-9FC6-4C6148A69DA9}" type="pres">
      <dgm:prSet presAssocID="{0E811FF4-828F-4699-A17C-104F55356EA3}" presName="hierChild4" presStyleCnt="0"/>
      <dgm:spPr/>
    </dgm:pt>
    <dgm:pt modelId="{C28EE57E-258D-4FF4-B5EC-F999F46FB931}" type="pres">
      <dgm:prSet presAssocID="{5624D3A9-9E6A-4472-B0A8-FA283341C61C}" presName="Name23" presStyleLbl="parChTrans1D4" presStyleIdx="0" presStyleCnt="1"/>
      <dgm:spPr/>
      <dgm:t>
        <a:bodyPr/>
        <a:lstStyle/>
        <a:p>
          <a:endParaRPr lang="tr-TR"/>
        </a:p>
      </dgm:t>
    </dgm:pt>
    <dgm:pt modelId="{01A245A0-9432-442B-8600-37688D91D241}" type="pres">
      <dgm:prSet presAssocID="{49B2E731-B264-4A86-8568-F71E27F5061D}" presName="hierRoot4" presStyleCnt="0"/>
      <dgm:spPr/>
    </dgm:pt>
    <dgm:pt modelId="{73582B3A-CBD0-4566-8453-6658D8174F72}" type="pres">
      <dgm:prSet presAssocID="{49B2E731-B264-4A86-8568-F71E27F5061D}" presName="composite4" presStyleCnt="0"/>
      <dgm:spPr/>
    </dgm:pt>
    <dgm:pt modelId="{3BCFCD63-30A1-4E56-9B1E-295C4CA51E85}" type="pres">
      <dgm:prSet presAssocID="{49B2E731-B264-4A86-8568-F71E27F5061D}" presName="background4" presStyleLbl="node4" presStyleIdx="0" presStyleCnt="1"/>
      <dgm:spPr/>
    </dgm:pt>
    <dgm:pt modelId="{458804F4-B85B-4D42-8A66-129324D34A80}" type="pres">
      <dgm:prSet presAssocID="{49B2E731-B264-4A86-8568-F71E27F5061D}" presName="text4" presStyleLbl="fgAcc4" presStyleIdx="0" presStyleCnt="1" custScaleX="238251" custLinFactNeighborX="-21018" custLinFactNeighborY="-7480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77214F6-65EF-4991-A839-E59143CBB870}" type="pres">
      <dgm:prSet presAssocID="{49B2E731-B264-4A86-8568-F71E27F5061D}" presName="hierChild5" presStyleCnt="0"/>
      <dgm:spPr/>
    </dgm:pt>
    <dgm:pt modelId="{149E5FF7-3F86-49E0-947B-71E338FF639A}" type="pres">
      <dgm:prSet presAssocID="{4F89BC80-EF72-49E3-A4E2-E84CB5046F06}" presName="Name17" presStyleLbl="parChTrans1D3" presStyleIdx="3" presStyleCnt="5"/>
      <dgm:spPr/>
      <dgm:t>
        <a:bodyPr/>
        <a:lstStyle/>
        <a:p>
          <a:endParaRPr lang="tr-TR"/>
        </a:p>
      </dgm:t>
    </dgm:pt>
    <dgm:pt modelId="{4F27AB6C-7B95-467C-8D33-D302942B6F6A}" type="pres">
      <dgm:prSet presAssocID="{18462CF8-452F-466E-AB27-D023201F1BBB}" presName="hierRoot3" presStyleCnt="0"/>
      <dgm:spPr/>
    </dgm:pt>
    <dgm:pt modelId="{DD4E19B1-E70F-4294-A810-DA1CCC3F03F1}" type="pres">
      <dgm:prSet presAssocID="{18462CF8-452F-466E-AB27-D023201F1BBB}" presName="composite3" presStyleCnt="0"/>
      <dgm:spPr/>
    </dgm:pt>
    <dgm:pt modelId="{E9B6BD96-E97D-4C09-9940-8A24F384FF44}" type="pres">
      <dgm:prSet presAssocID="{18462CF8-452F-466E-AB27-D023201F1BBB}" presName="background3" presStyleLbl="node3" presStyleIdx="3" presStyleCnt="5"/>
      <dgm:spPr/>
    </dgm:pt>
    <dgm:pt modelId="{925C90DC-9451-487B-9DA1-94676492A1DE}" type="pres">
      <dgm:prSet presAssocID="{18462CF8-452F-466E-AB27-D023201F1BBB}" presName="text3" presStyleLbl="fgAcc3" presStyleIdx="3" presStyleCnt="5" custScaleX="130595" custScaleY="225418" custLinFactNeighborX="-9072" custLinFactNeighborY="-7540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862D064-FAB0-4E2B-9391-7FC9DE9EBA8E}" type="pres">
      <dgm:prSet presAssocID="{18462CF8-452F-466E-AB27-D023201F1BBB}" presName="hierChild4" presStyleCnt="0"/>
      <dgm:spPr/>
    </dgm:pt>
    <dgm:pt modelId="{DAD8A118-B30B-4165-9279-F1E6C9BE7785}" type="pres">
      <dgm:prSet presAssocID="{1644FD74-E470-4A96-864D-2E840D9A7BE0}" presName="Name17" presStyleLbl="parChTrans1D3" presStyleIdx="4" presStyleCnt="5"/>
      <dgm:spPr/>
      <dgm:t>
        <a:bodyPr/>
        <a:lstStyle/>
        <a:p>
          <a:endParaRPr lang="tr-TR"/>
        </a:p>
      </dgm:t>
    </dgm:pt>
    <dgm:pt modelId="{B3153D71-888A-404C-9180-88E9FFFA852A}" type="pres">
      <dgm:prSet presAssocID="{5F9AC1E9-9EC0-4A69-9747-00D19104AF74}" presName="hierRoot3" presStyleCnt="0"/>
      <dgm:spPr/>
    </dgm:pt>
    <dgm:pt modelId="{1143AF5C-478C-4DF4-8665-26DFC76E0148}" type="pres">
      <dgm:prSet presAssocID="{5F9AC1E9-9EC0-4A69-9747-00D19104AF74}" presName="composite3" presStyleCnt="0"/>
      <dgm:spPr/>
    </dgm:pt>
    <dgm:pt modelId="{F4C2328B-C695-438F-8346-CF8CBCE128B7}" type="pres">
      <dgm:prSet presAssocID="{5F9AC1E9-9EC0-4A69-9747-00D19104AF74}" presName="background3" presStyleLbl="node3" presStyleIdx="4" presStyleCnt="5"/>
      <dgm:spPr/>
    </dgm:pt>
    <dgm:pt modelId="{54C94B99-F404-4CF0-A481-2F38E7CD883C}" type="pres">
      <dgm:prSet presAssocID="{5F9AC1E9-9EC0-4A69-9747-00D19104AF74}" presName="text3" presStyleLbl="fgAcc3" presStyleIdx="4" presStyleCnt="5" custScaleX="122813" custScaleY="220618" custLinFactNeighborX="-3024" custLinFactNeighborY="-8571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7A9E48B-8A10-422C-B0A6-CD99719335E8}" type="pres">
      <dgm:prSet presAssocID="{5F9AC1E9-9EC0-4A69-9747-00D19104AF74}" presName="hierChild4" presStyleCnt="0"/>
      <dgm:spPr/>
    </dgm:pt>
  </dgm:ptLst>
  <dgm:cxnLst>
    <dgm:cxn modelId="{F893144F-367C-473E-8D7E-249529AA8F88}" type="presOf" srcId="{F22910CA-B77C-414E-BD2E-BD1C6E3F59FC}" destId="{46B81E6E-6489-4E3A-B5FE-025B6EDD92AB}" srcOrd="0" destOrd="0" presId="urn:microsoft.com/office/officeart/2005/8/layout/hierarchy1"/>
    <dgm:cxn modelId="{9D852161-462F-4056-A792-FD1EFA13B647}" type="presOf" srcId="{DED9933D-9640-4FD7-8191-E65A762E974F}" destId="{861ED448-5358-484A-9AA1-B36CEC408CC5}" srcOrd="0" destOrd="0" presId="urn:microsoft.com/office/officeart/2005/8/layout/hierarchy1"/>
    <dgm:cxn modelId="{FBF5F401-AAD2-4264-AE37-4671AA933936}" type="presOf" srcId="{74B5DC99-92A1-47BC-A74F-D0E7B29B7541}" destId="{1602E61B-83CD-430C-A901-F761D3A495FE}" srcOrd="0" destOrd="0" presId="urn:microsoft.com/office/officeart/2005/8/layout/hierarchy1"/>
    <dgm:cxn modelId="{24CB91B8-5550-435A-80CF-F28A9D772411}" type="presOf" srcId="{5624D3A9-9E6A-4472-B0A8-FA283341C61C}" destId="{C28EE57E-258D-4FF4-B5EC-F999F46FB931}" srcOrd="0" destOrd="0" presId="urn:microsoft.com/office/officeart/2005/8/layout/hierarchy1"/>
    <dgm:cxn modelId="{B5667E47-7615-40B9-A29C-5DF938FDCCFD}" srcId="{3E94011C-D52F-4CE8-B35E-77E42B937102}" destId="{5F9AC1E9-9EC0-4A69-9747-00D19104AF74}" srcOrd="4" destOrd="0" parTransId="{1644FD74-E470-4A96-864D-2E840D9A7BE0}" sibTransId="{77773609-7EF9-4B87-8A97-86321F66EC9C}"/>
    <dgm:cxn modelId="{DFF4F2C6-3A75-463C-B927-624141B542F7}" type="presOf" srcId="{4F89BC80-EF72-49E3-A4E2-E84CB5046F06}" destId="{149E5FF7-3F86-49E0-947B-71E338FF639A}" srcOrd="0" destOrd="0" presId="urn:microsoft.com/office/officeart/2005/8/layout/hierarchy1"/>
    <dgm:cxn modelId="{3ABCCAAF-8526-4732-9846-BBE6ACAB9A0F}" srcId="{3E94011C-D52F-4CE8-B35E-77E42B937102}" destId="{F1D560E5-DAA8-4ED6-9DCA-FDF7612E1947}" srcOrd="0" destOrd="0" parTransId="{78790784-032F-4698-AEAA-D1C3A4760710}" sibTransId="{FB173E23-731A-46C7-BA52-DB067521DE17}"/>
    <dgm:cxn modelId="{F1AEE258-19C0-4FFE-AD91-9A92DD7C3ACF}" type="presOf" srcId="{A3105F1C-E2E5-4B5E-9C38-E696F8E7D374}" destId="{BACE017C-AC2D-4878-9104-08867AAAE7A7}" srcOrd="0" destOrd="0" presId="urn:microsoft.com/office/officeart/2005/8/layout/hierarchy1"/>
    <dgm:cxn modelId="{A532AF26-DEF7-4270-936B-4C56384B59AF}" type="presOf" srcId="{21F212F9-F382-4A5E-B2DC-E2D4723B7124}" destId="{0C79DBA4-3A7F-4078-A255-80E90594B235}" srcOrd="0" destOrd="0" presId="urn:microsoft.com/office/officeart/2005/8/layout/hierarchy1"/>
    <dgm:cxn modelId="{B3F02103-2F1E-4454-B4E2-F7B23872FB10}" type="presOf" srcId="{78790784-032F-4698-AEAA-D1C3A4760710}" destId="{268E1719-0899-4475-B9F3-BBCB6E04B0EC}" srcOrd="0" destOrd="0" presId="urn:microsoft.com/office/officeart/2005/8/layout/hierarchy1"/>
    <dgm:cxn modelId="{38824780-7913-42EB-A070-2C9D10794E1F}" type="presOf" srcId="{A46DF368-19D6-4C03-B6E8-2503F6502E6F}" destId="{FC46E08C-4913-4A03-A12B-31BC49D18CF3}" srcOrd="0" destOrd="0" presId="urn:microsoft.com/office/officeart/2005/8/layout/hierarchy1"/>
    <dgm:cxn modelId="{1F33AC1D-A811-48F2-B638-E50BD7ECC7BB}" type="presOf" srcId="{5F9AC1E9-9EC0-4A69-9747-00D19104AF74}" destId="{54C94B99-F404-4CF0-A481-2F38E7CD883C}" srcOrd="0" destOrd="0" presId="urn:microsoft.com/office/officeart/2005/8/layout/hierarchy1"/>
    <dgm:cxn modelId="{378D88C4-E6AE-4148-81D2-348E7A0592D5}" type="presOf" srcId="{3E94011C-D52F-4CE8-B35E-77E42B937102}" destId="{0961EB67-83C3-458E-BF9E-16CB163D821C}" srcOrd="0" destOrd="0" presId="urn:microsoft.com/office/officeart/2005/8/layout/hierarchy1"/>
    <dgm:cxn modelId="{D2007A79-E91C-4A23-AFE0-7507A3FEBBFC}" type="presOf" srcId="{18462CF8-452F-466E-AB27-D023201F1BBB}" destId="{925C90DC-9451-487B-9DA1-94676492A1DE}" srcOrd="0" destOrd="0" presId="urn:microsoft.com/office/officeart/2005/8/layout/hierarchy1"/>
    <dgm:cxn modelId="{EE6AFE8D-4860-4BC2-A83E-5EE9A2BD36CA}" srcId="{0E811FF4-828F-4699-A17C-104F55356EA3}" destId="{49B2E731-B264-4A86-8568-F71E27F5061D}" srcOrd="0" destOrd="0" parTransId="{5624D3A9-9E6A-4472-B0A8-FA283341C61C}" sibTransId="{2BFCDE56-46A3-4567-9E8B-64013A9C30C5}"/>
    <dgm:cxn modelId="{C0AF683F-267D-49FB-B403-D19E5FAA26BD}" type="presOf" srcId="{49B2E731-B264-4A86-8568-F71E27F5061D}" destId="{458804F4-B85B-4D42-8A66-129324D34A80}" srcOrd="0" destOrd="0" presId="urn:microsoft.com/office/officeart/2005/8/layout/hierarchy1"/>
    <dgm:cxn modelId="{A00638B9-11A8-4D57-8A56-39C5BAF54185}" type="presOf" srcId="{1644FD74-E470-4A96-864D-2E840D9A7BE0}" destId="{DAD8A118-B30B-4165-9279-F1E6C9BE7785}" srcOrd="0" destOrd="0" presId="urn:microsoft.com/office/officeart/2005/8/layout/hierarchy1"/>
    <dgm:cxn modelId="{00537599-0520-41E3-B5B9-2D442DEF0F1B}" type="presOf" srcId="{0E811FF4-828F-4699-A17C-104F55356EA3}" destId="{63CF9B72-E446-4553-A18B-0D40D3EE48AA}" srcOrd="0" destOrd="0" presId="urn:microsoft.com/office/officeart/2005/8/layout/hierarchy1"/>
    <dgm:cxn modelId="{A78D65D6-2847-43C7-A087-7226161164ED}" srcId="{74B5DC99-92A1-47BC-A74F-D0E7B29B7541}" destId="{A46DF368-19D6-4C03-B6E8-2503F6502E6F}" srcOrd="0" destOrd="0" parTransId="{70905FA8-4D1E-4358-8907-F961739EAAC9}" sibTransId="{392C1FF6-76C9-473F-9396-2526038EC03B}"/>
    <dgm:cxn modelId="{C6BAD81E-982C-4840-8301-0F82022379E3}" type="presOf" srcId="{F1D560E5-DAA8-4ED6-9DCA-FDF7612E1947}" destId="{B78F4344-6780-47A3-B9D0-75387099386D}" srcOrd="0" destOrd="0" presId="urn:microsoft.com/office/officeart/2005/8/layout/hierarchy1"/>
    <dgm:cxn modelId="{B75D95D2-DDAF-4B55-8EB6-F267405CF3D4}" srcId="{3E94011C-D52F-4CE8-B35E-77E42B937102}" destId="{0E811FF4-828F-4699-A17C-104F55356EA3}" srcOrd="2" destOrd="0" parTransId="{A3105F1C-E2E5-4B5E-9C38-E696F8E7D374}" sibTransId="{13E5C488-1D5E-4289-9413-6DAB70A5EC85}"/>
    <dgm:cxn modelId="{9D8F21D3-240F-4A16-A169-D0AC83A0F4BC}" srcId="{3E94011C-D52F-4CE8-B35E-77E42B937102}" destId="{F22910CA-B77C-414E-BD2E-BD1C6E3F59FC}" srcOrd="1" destOrd="0" parTransId="{21F212F9-F382-4A5E-B2DC-E2D4723B7124}" sibTransId="{D742FA74-D1A4-439A-B045-9C36EC38BEDE}"/>
    <dgm:cxn modelId="{B5F59B46-A05A-46A6-8D45-612AA2BEB68B}" srcId="{A46DF368-19D6-4C03-B6E8-2503F6502E6F}" destId="{3E94011C-D52F-4CE8-B35E-77E42B937102}" srcOrd="0" destOrd="0" parTransId="{DED9933D-9640-4FD7-8191-E65A762E974F}" sibTransId="{1221ABAE-D966-4979-A535-E9DA47B70690}"/>
    <dgm:cxn modelId="{0101DED1-0FD7-4675-A973-01240AA3EC92}" srcId="{3E94011C-D52F-4CE8-B35E-77E42B937102}" destId="{18462CF8-452F-466E-AB27-D023201F1BBB}" srcOrd="3" destOrd="0" parTransId="{4F89BC80-EF72-49E3-A4E2-E84CB5046F06}" sibTransId="{B9E2655E-2541-49DF-A3B2-F985E53EED39}"/>
    <dgm:cxn modelId="{1621873D-B9FB-4B28-9F86-92C23FECDA87}" type="presParOf" srcId="{1602E61B-83CD-430C-A901-F761D3A495FE}" destId="{31B893D3-1AC1-4804-B6A0-33FB369C6B7F}" srcOrd="0" destOrd="0" presId="urn:microsoft.com/office/officeart/2005/8/layout/hierarchy1"/>
    <dgm:cxn modelId="{E6019F5F-567E-420C-A94E-3E8642202378}" type="presParOf" srcId="{31B893D3-1AC1-4804-B6A0-33FB369C6B7F}" destId="{D8BCB2A8-EABF-4D08-9358-B7C7F214A9A1}" srcOrd="0" destOrd="0" presId="urn:microsoft.com/office/officeart/2005/8/layout/hierarchy1"/>
    <dgm:cxn modelId="{0E063430-1CD9-4FF6-9E94-3707C2CF73A4}" type="presParOf" srcId="{D8BCB2A8-EABF-4D08-9358-B7C7F214A9A1}" destId="{895A8199-34E9-48B3-B146-E5902FF4F3F3}" srcOrd="0" destOrd="0" presId="urn:microsoft.com/office/officeart/2005/8/layout/hierarchy1"/>
    <dgm:cxn modelId="{0BE7D733-3A00-4480-BB30-ABD198310C85}" type="presParOf" srcId="{D8BCB2A8-EABF-4D08-9358-B7C7F214A9A1}" destId="{FC46E08C-4913-4A03-A12B-31BC49D18CF3}" srcOrd="1" destOrd="0" presId="urn:microsoft.com/office/officeart/2005/8/layout/hierarchy1"/>
    <dgm:cxn modelId="{82BE175C-1A47-4958-A121-55E5E9ADAB8F}" type="presParOf" srcId="{31B893D3-1AC1-4804-B6A0-33FB369C6B7F}" destId="{CCA14F0C-46B6-4BDE-B350-D6E582C1AB9B}" srcOrd="1" destOrd="0" presId="urn:microsoft.com/office/officeart/2005/8/layout/hierarchy1"/>
    <dgm:cxn modelId="{577CFEEB-7C0C-4973-A7C6-6D80BA47B608}" type="presParOf" srcId="{CCA14F0C-46B6-4BDE-B350-D6E582C1AB9B}" destId="{861ED448-5358-484A-9AA1-B36CEC408CC5}" srcOrd="0" destOrd="0" presId="urn:microsoft.com/office/officeart/2005/8/layout/hierarchy1"/>
    <dgm:cxn modelId="{AF59955C-B81B-41DA-8355-D0A2C23A8D28}" type="presParOf" srcId="{CCA14F0C-46B6-4BDE-B350-D6E582C1AB9B}" destId="{9E1A7A73-1B4B-41B8-BAE8-EA1FC2259C3F}" srcOrd="1" destOrd="0" presId="urn:microsoft.com/office/officeart/2005/8/layout/hierarchy1"/>
    <dgm:cxn modelId="{45F31CB4-4ADC-4FB1-A168-9EAEACABBDFE}" type="presParOf" srcId="{9E1A7A73-1B4B-41B8-BAE8-EA1FC2259C3F}" destId="{D02BB907-9585-47E5-A86D-2D6A49CEF902}" srcOrd="0" destOrd="0" presId="urn:microsoft.com/office/officeart/2005/8/layout/hierarchy1"/>
    <dgm:cxn modelId="{E9582ECC-F4D1-4B64-9ACC-6657512D7E41}" type="presParOf" srcId="{D02BB907-9585-47E5-A86D-2D6A49CEF902}" destId="{723E7BBF-A1AE-462E-9AFF-9FE43733464C}" srcOrd="0" destOrd="0" presId="urn:microsoft.com/office/officeart/2005/8/layout/hierarchy1"/>
    <dgm:cxn modelId="{2DAB9A1E-C0A1-43C5-BFF6-D8AF61560C19}" type="presParOf" srcId="{D02BB907-9585-47E5-A86D-2D6A49CEF902}" destId="{0961EB67-83C3-458E-BF9E-16CB163D821C}" srcOrd="1" destOrd="0" presId="urn:microsoft.com/office/officeart/2005/8/layout/hierarchy1"/>
    <dgm:cxn modelId="{71019A0D-2BA3-4E46-8409-304F9EA9FC43}" type="presParOf" srcId="{9E1A7A73-1B4B-41B8-BAE8-EA1FC2259C3F}" destId="{5FE4D3BE-C802-47AE-BF24-67B447794708}" srcOrd="1" destOrd="0" presId="urn:microsoft.com/office/officeart/2005/8/layout/hierarchy1"/>
    <dgm:cxn modelId="{F9409497-6470-4F71-A243-A3D27C5BFB45}" type="presParOf" srcId="{5FE4D3BE-C802-47AE-BF24-67B447794708}" destId="{268E1719-0899-4475-B9F3-BBCB6E04B0EC}" srcOrd="0" destOrd="0" presId="urn:microsoft.com/office/officeart/2005/8/layout/hierarchy1"/>
    <dgm:cxn modelId="{480F1117-4AA7-47BB-906D-5E297BEB5110}" type="presParOf" srcId="{5FE4D3BE-C802-47AE-BF24-67B447794708}" destId="{23F220D9-1B45-48B5-830B-F5E5F70EC340}" srcOrd="1" destOrd="0" presId="urn:microsoft.com/office/officeart/2005/8/layout/hierarchy1"/>
    <dgm:cxn modelId="{80793207-19CA-4031-B80A-1D40C35546BA}" type="presParOf" srcId="{23F220D9-1B45-48B5-830B-F5E5F70EC340}" destId="{8C0BE792-6428-45B2-A4C3-1FD4307DA69E}" srcOrd="0" destOrd="0" presId="urn:microsoft.com/office/officeart/2005/8/layout/hierarchy1"/>
    <dgm:cxn modelId="{E266B34F-E05D-4913-9A3E-073925B539BF}" type="presParOf" srcId="{8C0BE792-6428-45B2-A4C3-1FD4307DA69E}" destId="{8FC40AF4-01F6-484D-8811-FE2741AF7AC9}" srcOrd="0" destOrd="0" presId="urn:microsoft.com/office/officeart/2005/8/layout/hierarchy1"/>
    <dgm:cxn modelId="{B36CAF34-C314-4577-BEEA-17C8197E4CBB}" type="presParOf" srcId="{8C0BE792-6428-45B2-A4C3-1FD4307DA69E}" destId="{B78F4344-6780-47A3-B9D0-75387099386D}" srcOrd="1" destOrd="0" presId="urn:microsoft.com/office/officeart/2005/8/layout/hierarchy1"/>
    <dgm:cxn modelId="{EF23859E-EA5F-4820-9661-DEEAB321AEAC}" type="presParOf" srcId="{23F220D9-1B45-48B5-830B-F5E5F70EC340}" destId="{5F224478-C8E6-4D7C-A5C2-74C5737DCA67}" srcOrd="1" destOrd="0" presId="urn:microsoft.com/office/officeart/2005/8/layout/hierarchy1"/>
    <dgm:cxn modelId="{DF8DBE96-D6AF-4864-802E-FCC7F86ADF2D}" type="presParOf" srcId="{5FE4D3BE-C802-47AE-BF24-67B447794708}" destId="{0C79DBA4-3A7F-4078-A255-80E90594B235}" srcOrd="2" destOrd="0" presId="urn:microsoft.com/office/officeart/2005/8/layout/hierarchy1"/>
    <dgm:cxn modelId="{8A458D43-6B43-450F-B8A8-498FD52A3240}" type="presParOf" srcId="{5FE4D3BE-C802-47AE-BF24-67B447794708}" destId="{EBF83B2D-9566-4260-A3AF-9449C27AD30D}" srcOrd="3" destOrd="0" presId="urn:microsoft.com/office/officeart/2005/8/layout/hierarchy1"/>
    <dgm:cxn modelId="{F8406420-8C6F-4967-9102-0AA1BD248A5D}" type="presParOf" srcId="{EBF83B2D-9566-4260-A3AF-9449C27AD30D}" destId="{42EA2617-399D-4827-8D6B-DA304D25F95D}" srcOrd="0" destOrd="0" presId="urn:microsoft.com/office/officeart/2005/8/layout/hierarchy1"/>
    <dgm:cxn modelId="{FACDA320-231F-41B6-BA75-FB6971ED6826}" type="presParOf" srcId="{42EA2617-399D-4827-8D6B-DA304D25F95D}" destId="{CF5D3C68-B1B2-4A7C-B1AC-A2BDBB59EF0D}" srcOrd="0" destOrd="0" presId="urn:microsoft.com/office/officeart/2005/8/layout/hierarchy1"/>
    <dgm:cxn modelId="{AE651B0F-7C96-4E01-A8B9-800655370826}" type="presParOf" srcId="{42EA2617-399D-4827-8D6B-DA304D25F95D}" destId="{46B81E6E-6489-4E3A-B5FE-025B6EDD92AB}" srcOrd="1" destOrd="0" presId="urn:microsoft.com/office/officeart/2005/8/layout/hierarchy1"/>
    <dgm:cxn modelId="{BA2A2358-8D41-4080-BD16-FCECBFC023FC}" type="presParOf" srcId="{EBF83B2D-9566-4260-A3AF-9449C27AD30D}" destId="{50F7D09B-FD52-43FC-81A7-912D00E6408D}" srcOrd="1" destOrd="0" presId="urn:microsoft.com/office/officeart/2005/8/layout/hierarchy1"/>
    <dgm:cxn modelId="{AACAACE0-5FC5-4F21-A236-9FF1969E5104}" type="presParOf" srcId="{5FE4D3BE-C802-47AE-BF24-67B447794708}" destId="{BACE017C-AC2D-4878-9104-08867AAAE7A7}" srcOrd="4" destOrd="0" presId="urn:microsoft.com/office/officeart/2005/8/layout/hierarchy1"/>
    <dgm:cxn modelId="{DCC4BC40-D12E-4D0F-8483-98ED442F495E}" type="presParOf" srcId="{5FE4D3BE-C802-47AE-BF24-67B447794708}" destId="{029C7BB0-E864-4D04-8745-8693B41E2E85}" srcOrd="5" destOrd="0" presId="urn:microsoft.com/office/officeart/2005/8/layout/hierarchy1"/>
    <dgm:cxn modelId="{5924E1E0-786D-4485-9EFE-70F568D416E9}" type="presParOf" srcId="{029C7BB0-E864-4D04-8745-8693B41E2E85}" destId="{23477A03-30AB-4557-815F-2B91302754BF}" srcOrd="0" destOrd="0" presId="urn:microsoft.com/office/officeart/2005/8/layout/hierarchy1"/>
    <dgm:cxn modelId="{A6A3411A-1E85-473D-A7FC-75F47D567E19}" type="presParOf" srcId="{23477A03-30AB-4557-815F-2B91302754BF}" destId="{7A0EFF89-1B23-4CBD-9B2E-F42068231959}" srcOrd="0" destOrd="0" presId="urn:microsoft.com/office/officeart/2005/8/layout/hierarchy1"/>
    <dgm:cxn modelId="{D042B85B-CB44-4AE6-9EDA-AB2144B7AF62}" type="presParOf" srcId="{23477A03-30AB-4557-815F-2B91302754BF}" destId="{63CF9B72-E446-4553-A18B-0D40D3EE48AA}" srcOrd="1" destOrd="0" presId="urn:microsoft.com/office/officeart/2005/8/layout/hierarchy1"/>
    <dgm:cxn modelId="{E58C9696-03EC-49CE-B88C-E847CE040369}" type="presParOf" srcId="{029C7BB0-E864-4D04-8745-8693B41E2E85}" destId="{B51B8E0E-31A7-4BA1-9FC6-4C6148A69DA9}" srcOrd="1" destOrd="0" presId="urn:microsoft.com/office/officeart/2005/8/layout/hierarchy1"/>
    <dgm:cxn modelId="{BBA2F636-097C-4999-9ABA-A84FFE28D245}" type="presParOf" srcId="{B51B8E0E-31A7-4BA1-9FC6-4C6148A69DA9}" destId="{C28EE57E-258D-4FF4-B5EC-F999F46FB931}" srcOrd="0" destOrd="0" presId="urn:microsoft.com/office/officeart/2005/8/layout/hierarchy1"/>
    <dgm:cxn modelId="{907AC410-4609-4B77-98E5-D36678D83095}" type="presParOf" srcId="{B51B8E0E-31A7-4BA1-9FC6-4C6148A69DA9}" destId="{01A245A0-9432-442B-8600-37688D91D241}" srcOrd="1" destOrd="0" presId="urn:microsoft.com/office/officeart/2005/8/layout/hierarchy1"/>
    <dgm:cxn modelId="{A6196488-FE96-4896-8831-96D79E50D63C}" type="presParOf" srcId="{01A245A0-9432-442B-8600-37688D91D241}" destId="{73582B3A-CBD0-4566-8453-6658D8174F72}" srcOrd="0" destOrd="0" presId="urn:microsoft.com/office/officeart/2005/8/layout/hierarchy1"/>
    <dgm:cxn modelId="{46A3C350-3EE8-48B2-9CAB-5EB152675EFF}" type="presParOf" srcId="{73582B3A-CBD0-4566-8453-6658D8174F72}" destId="{3BCFCD63-30A1-4E56-9B1E-295C4CA51E85}" srcOrd="0" destOrd="0" presId="urn:microsoft.com/office/officeart/2005/8/layout/hierarchy1"/>
    <dgm:cxn modelId="{565967B2-8F24-41CC-A0E1-F7C028E27EB4}" type="presParOf" srcId="{73582B3A-CBD0-4566-8453-6658D8174F72}" destId="{458804F4-B85B-4D42-8A66-129324D34A80}" srcOrd="1" destOrd="0" presId="urn:microsoft.com/office/officeart/2005/8/layout/hierarchy1"/>
    <dgm:cxn modelId="{0CD76D19-67E7-4C65-8615-5D646EF7B92B}" type="presParOf" srcId="{01A245A0-9432-442B-8600-37688D91D241}" destId="{077214F6-65EF-4991-A839-E59143CBB870}" srcOrd="1" destOrd="0" presId="urn:microsoft.com/office/officeart/2005/8/layout/hierarchy1"/>
    <dgm:cxn modelId="{A1B6CDCD-5A9D-4B1C-BB73-92D71332A96A}" type="presParOf" srcId="{5FE4D3BE-C802-47AE-BF24-67B447794708}" destId="{149E5FF7-3F86-49E0-947B-71E338FF639A}" srcOrd="6" destOrd="0" presId="urn:microsoft.com/office/officeart/2005/8/layout/hierarchy1"/>
    <dgm:cxn modelId="{B2F1AC68-D9B8-4C9A-A47C-E5645A043D0A}" type="presParOf" srcId="{5FE4D3BE-C802-47AE-BF24-67B447794708}" destId="{4F27AB6C-7B95-467C-8D33-D302942B6F6A}" srcOrd="7" destOrd="0" presId="urn:microsoft.com/office/officeart/2005/8/layout/hierarchy1"/>
    <dgm:cxn modelId="{BA8498AE-4E28-4F6D-A4D7-A539924FBCF3}" type="presParOf" srcId="{4F27AB6C-7B95-467C-8D33-D302942B6F6A}" destId="{DD4E19B1-E70F-4294-A810-DA1CCC3F03F1}" srcOrd="0" destOrd="0" presId="urn:microsoft.com/office/officeart/2005/8/layout/hierarchy1"/>
    <dgm:cxn modelId="{CB35119C-B376-4151-8A6A-2D563F965F59}" type="presParOf" srcId="{DD4E19B1-E70F-4294-A810-DA1CCC3F03F1}" destId="{E9B6BD96-E97D-4C09-9940-8A24F384FF44}" srcOrd="0" destOrd="0" presId="urn:microsoft.com/office/officeart/2005/8/layout/hierarchy1"/>
    <dgm:cxn modelId="{9BCDF796-94E4-4D54-AB7E-217C1CA886C6}" type="presParOf" srcId="{DD4E19B1-E70F-4294-A810-DA1CCC3F03F1}" destId="{925C90DC-9451-487B-9DA1-94676492A1DE}" srcOrd="1" destOrd="0" presId="urn:microsoft.com/office/officeart/2005/8/layout/hierarchy1"/>
    <dgm:cxn modelId="{E14809F4-ECB9-4E5F-8976-B81C968B876C}" type="presParOf" srcId="{4F27AB6C-7B95-467C-8D33-D302942B6F6A}" destId="{4862D064-FAB0-4E2B-9391-7FC9DE9EBA8E}" srcOrd="1" destOrd="0" presId="urn:microsoft.com/office/officeart/2005/8/layout/hierarchy1"/>
    <dgm:cxn modelId="{8ACFF204-22E8-42AF-B8A8-8DEDF1429293}" type="presParOf" srcId="{5FE4D3BE-C802-47AE-BF24-67B447794708}" destId="{DAD8A118-B30B-4165-9279-F1E6C9BE7785}" srcOrd="8" destOrd="0" presId="urn:microsoft.com/office/officeart/2005/8/layout/hierarchy1"/>
    <dgm:cxn modelId="{B80E0493-9D9F-4371-B728-F58BA37A3ECC}" type="presParOf" srcId="{5FE4D3BE-C802-47AE-BF24-67B447794708}" destId="{B3153D71-888A-404C-9180-88E9FFFA852A}" srcOrd="9" destOrd="0" presId="urn:microsoft.com/office/officeart/2005/8/layout/hierarchy1"/>
    <dgm:cxn modelId="{1E70B2A6-6B40-4D98-BC0A-C9D7A7030133}" type="presParOf" srcId="{B3153D71-888A-404C-9180-88E9FFFA852A}" destId="{1143AF5C-478C-4DF4-8665-26DFC76E0148}" srcOrd="0" destOrd="0" presId="urn:microsoft.com/office/officeart/2005/8/layout/hierarchy1"/>
    <dgm:cxn modelId="{9B679E46-2955-44AC-B601-133EA35C52BC}" type="presParOf" srcId="{1143AF5C-478C-4DF4-8665-26DFC76E0148}" destId="{F4C2328B-C695-438F-8346-CF8CBCE128B7}" srcOrd="0" destOrd="0" presId="urn:microsoft.com/office/officeart/2005/8/layout/hierarchy1"/>
    <dgm:cxn modelId="{6D20EB75-0842-43D2-9C43-6B36497BF2DF}" type="presParOf" srcId="{1143AF5C-478C-4DF4-8665-26DFC76E0148}" destId="{54C94B99-F404-4CF0-A481-2F38E7CD883C}" srcOrd="1" destOrd="0" presId="urn:microsoft.com/office/officeart/2005/8/layout/hierarchy1"/>
    <dgm:cxn modelId="{3537FADB-DB64-4A77-9A6A-CAFA1093536E}" type="presParOf" srcId="{B3153D71-888A-404C-9180-88E9FFFA852A}" destId="{C7A9E48B-8A10-422C-B0A6-CD99719335E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D8A118-B30B-4165-9279-F1E6C9BE7785}">
      <dsp:nvSpPr>
        <dsp:cNvPr id="0" name=""/>
        <dsp:cNvSpPr/>
      </dsp:nvSpPr>
      <dsp:spPr>
        <a:xfrm>
          <a:off x="4722387" y="1577017"/>
          <a:ext cx="3933304" cy="365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455"/>
              </a:lnTo>
              <a:lnTo>
                <a:pt x="3933304" y="256455"/>
              </a:lnTo>
              <a:lnTo>
                <a:pt x="3933304" y="365333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9E5FF7-3F86-49E0-947B-71E338FF639A}">
      <dsp:nvSpPr>
        <dsp:cNvPr id="0" name=""/>
        <dsp:cNvSpPr/>
      </dsp:nvSpPr>
      <dsp:spPr>
        <a:xfrm>
          <a:off x="4722387" y="1577017"/>
          <a:ext cx="2111887" cy="4423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430"/>
              </a:lnTo>
              <a:lnTo>
                <a:pt x="2111887" y="333430"/>
              </a:lnTo>
              <a:lnTo>
                <a:pt x="2111887" y="442308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8EE57E-258D-4FF4-B5EC-F999F46FB931}">
      <dsp:nvSpPr>
        <dsp:cNvPr id="0" name=""/>
        <dsp:cNvSpPr/>
      </dsp:nvSpPr>
      <dsp:spPr>
        <a:xfrm>
          <a:off x="4775840" y="3685800"/>
          <a:ext cx="247025" cy="485378"/>
        </a:xfrm>
        <a:custGeom>
          <a:avLst/>
          <a:gdLst/>
          <a:ahLst/>
          <a:cxnLst/>
          <a:rect l="0" t="0" r="0" b="0"/>
          <a:pathLst>
            <a:path>
              <a:moveTo>
                <a:pt x="247025" y="0"/>
              </a:moveTo>
              <a:lnTo>
                <a:pt x="247025" y="376500"/>
              </a:lnTo>
              <a:lnTo>
                <a:pt x="0" y="376500"/>
              </a:lnTo>
              <a:lnTo>
                <a:pt x="0" y="485378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CE017C-AC2D-4878-9104-08867AAAE7A7}">
      <dsp:nvSpPr>
        <dsp:cNvPr id="0" name=""/>
        <dsp:cNvSpPr/>
      </dsp:nvSpPr>
      <dsp:spPr>
        <a:xfrm>
          <a:off x="4722387" y="1577017"/>
          <a:ext cx="300478" cy="303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324"/>
              </a:lnTo>
              <a:lnTo>
                <a:pt x="300478" y="194324"/>
              </a:lnTo>
              <a:lnTo>
                <a:pt x="300478" y="303202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79DBA4-3A7F-4078-A255-80E90594B235}">
      <dsp:nvSpPr>
        <dsp:cNvPr id="0" name=""/>
        <dsp:cNvSpPr/>
      </dsp:nvSpPr>
      <dsp:spPr>
        <a:xfrm>
          <a:off x="3160900" y="1577017"/>
          <a:ext cx="1561486" cy="321278"/>
        </a:xfrm>
        <a:custGeom>
          <a:avLst/>
          <a:gdLst/>
          <a:ahLst/>
          <a:cxnLst/>
          <a:rect l="0" t="0" r="0" b="0"/>
          <a:pathLst>
            <a:path>
              <a:moveTo>
                <a:pt x="1561486" y="0"/>
              </a:moveTo>
              <a:lnTo>
                <a:pt x="1561486" y="212399"/>
              </a:lnTo>
              <a:lnTo>
                <a:pt x="0" y="212399"/>
              </a:lnTo>
              <a:lnTo>
                <a:pt x="0" y="321278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8E1719-0899-4475-B9F3-BBCB6E04B0EC}">
      <dsp:nvSpPr>
        <dsp:cNvPr id="0" name=""/>
        <dsp:cNvSpPr/>
      </dsp:nvSpPr>
      <dsp:spPr>
        <a:xfrm>
          <a:off x="1109206" y="1577017"/>
          <a:ext cx="3613180" cy="370990"/>
        </a:xfrm>
        <a:custGeom>
          <a:avLst/>
          <a:gdLst/>
          <a:ahLst/>
          <a:cxnLst/>
          <a:rect l="0" t="0" r="0" b="0"/>
          <a:pathLst>
            <a:path>
              <a:moveTo>
                <a:pt x="3613180" y="0"/>
              </a:moveTo>
              <a:lnTo>
                <a:pt x="3613180" y="262112"/>
              </a:lnTo>
              <a:lnTo>
                <a:pt x="0" y="262112"/>
              </a:lnTo>
              <a:lnTo>
                <a:pt x="0" y="370990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1ED448-5358-484A-9AA1-B36CEC408CC5}">
      <dsp:nvSpPr>
        <dsp:cNvPr id="0" name=""/>
        <dsp:cNvSpPr/>
      </dsp:nvSpPr>
      <dsp:spPr>
        <a:xfrm>
          <a:off x="4664820" y="638444"/>
          <a:ext cx="91440" cy="1922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3376"/>
              </a:lnTo>
              <a:lnTo>
                <a:pt x="57567" y="83376"/>
              </a:lnTo>
              <a:lnTo>
                <a:pt x="57567" y="192255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A8199-34E9-48B3-B146-E5902FF4F3F3}">
      <dsp:nvSpPr>
        <dsp:cNvPr id="0" name=""/>
        <dsp:cNvSpPr/>
      </dsp:nvSpPr>
      <dsp:spPr>
        <a:xfrm>
          <a:off x="2794631" y="-107873"/>
          <a:ext cx="3831817" cy="7463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46E08C-4913-4A03-A12B-31BC49D18CF3}">
      <dsp:nvSpPr>
        <dsp:cNvPr id="0" name=""/>
        <dsp:cNvSpPr/>
      </dsp:nvSpPr>
      <dsp:spPr>
        <a:xfrm>
          <a:off x="2925220" y="16186"/>
          <a:ext cx="3831817" cy="746317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/>
            <a:t>ÇUKUROVA ÜNİVERSİTESİ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/>
            <a:t>EĞİTİM KOORDİNATÖRLÜĞÜ (ÇÜEK)</a:t>
          </a:r>
        </a:p>
      </dsp:txBody>
      <dsp:txXfrm>
        <a:off x="2947079" y="38045"/>
        <a:ext cx="3788099" cy="702599"/>
      </dsp:txXfrm>
    </dsp:sp>
    <dsp:sp modelId="{723E7BBF-A1AE-462E-9AFF-9FE43733464C}">
      <dsp:nvSpPr>
        <dsp:cNvPr id="0" name=""/>
        <dsp:cNvSpPr/>
      </dsp:nvSpPr>
      <dsp:spPr>
        <a:xfrm>
          <a:off x="3720794" y="830699"/>
          <a:ext cx="2003186" cy="7463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61EB67-83C3-458E-BF9E-16CB163D821C}">
      <dsp:nvSpPr>
        <dsp:cNvPr id="0" name=""/>
        <dsp:cNvSpPr/>
      </dsp:nvSpPr>
      <dsp:spPr>
        <a:xfrm>
          <a:off x="3851383" y="954759"/>
          <a:ext cx="2003186" cy="746317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/>
            <a:t>Yürütme Kurulu</a:t>
          </a:r>
        </a:p>
      </dsp:txBody>
      <dsp:txXfrm>
        <a:off x="3873242" y="976618"/>
        <a:ext cx="1959468" cy="702599"/>
      </dsp:txXfrm>
    </dsp:sp>
    <dsp:sp modelId="{8FC40AF4-01F6-484D-8811-FE2741AF7AC9}">
      <dsp:nvSpPr>
        <dsp:cNvPr id="0" name=""/>
        <dsp:cNvSpPr/>
      </dsp:nvSpPr>
      <dsp:spPr>
        <a:xfrm>
          <a:off x="172713" y="1948008"/>
          <a:ext cx="1872986" cy="16526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8F4344-6780-47A3-B9D0-75387099386D}">
      <dsp:nvSpPr>
        <dsp:cNvPr id="0" name=""/>
        <dsp:cNvSpPr/>
      </dsp:nvSpPr>
      <dsp:spPr>
        <a:xfrm>
          <a:off x="303302" y="2072067"/>
          <a:ext cx="1872986" cy="1652675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/>
            <a:t>Eğitim Programlarının Tasarımı, Değerlendirilmesi ve Geliştirilmesi Çalışma Grubu </a:t>
          </a:r>
        </a:p>
      </dsp:txBody>
      <dsp:txXfrm>
        <a:off x="351707" y="2120472"/>
        <a:ext cx="1776176" cy="1555865"/>
      </dsp:txXfrm>
    </dsp:sp>
    <dsp:sp modelId="{CF5D3C68-B1B2-4A7C-B1AC-A2BDBB59EF0D}">
      <dsp:nvSpPr>
        <dsp:cNvPr id="0" name=""/>
        <dsp:cNvSpPr/>
      </dsp:nvSpPr>
      <dsp:spPr>
        <a:xfrm>
          <a:off x="2295912" y="1898295"/>
          <a:ext cx="1729975" cy="173973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B81E6E-6489-4E3A-B5FE-025B6EDD92AB}">
      <dsp:nvSpPr>
        <dsp:cNvPr id="0" name=""/>
        <dsp:cNvSpPr/>
      </dsp:nvSpPr>
      <dsp:spPr>
        <a:xfrm>
          <a:off x="2426501" y="2022355"/>
          <a:ext cx="1729975" cy="1739733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/>
            <a:t>Öğretim Elemanlarının Öğretim Yetkinliklerinin Geliştirilmesi Çalışma Grubu </a:t>
          </a:r>
        </a:p>
      </dsp:txBody>
      <dsp:txXfrm>
        <a:off x="2477170" y="2073024"/>
        <a:ext cx="1628637" cy="1638395"/>
      </dsp:txXfrm>
    </dsp:sp>
    <dsp:sp modelId="{7A0EFF89-1B23-4CBD-9B2E-F42068231959}">
      <dsp:nvSpPr>
        <dsp:cNvPr id="0" name=""/>
        <dsp:cNvSpPr/>
      </dsp:nvSpPr>
      <dsp:spPr>
        <a:xfrm>
          <a:off x="4133454" y="1880220"/>
          <a:ext cx="1778821" cy="1805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CF9B72-E446-4553-A18B-0D40D3EE48AA}">
      <dsp:nvSpPr>
        <dsp:cNvPr id="0" name=""/>
        <dsp:cNvSpPr/>
      </dsp:nvSpPr>
      <dsp:spPr>
        <a:xfrm>
          <a:off x="4264044" y="2004279"/>
          <a:ext cx="1778821" cy="180558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/>
            <a:t>Uyum (Oryantasyon) Programlarının Geliştirilmesi ve Uygulanması Çalışma Grubu </a:t>
          </a:r>
        </a:p>
      </dsp:txBody>
      <dsp:txXfrm>
        <a:off x="4316144" y="2056379"/>
        <a:ext cx="1674621" cy="1701380"/>
      </dsp:txXfrm>
    </dsp:sp>
    <dsp:sp modelId="{3BCFCD63-30A1-4E56-9B1E-295C4CA51E85}">
      <dsp:nvSpPr>
        <dsp:cNvPr id="0" name=""/>
        <dsp:cNvSpPr/>
      </dsp:nvSpPr>
      <dsp:spPr>
        <a:xfrm>
          <a:off x="3375754" y="4171179"/>
          <a:ext cx="2800171" cy="7463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8804F4-B85B-4D42-8A66-129324D34A80}">
      <dsp:nvSpPr>
        <dsp:cNvPr id="0" name=""/>
        <dsp:cNvSpPr/>
      </dsp:nvSpPr>
      <dsp:spPr>
        <a:xfrm>
          <a:off x="3506343" y="4295239"/>
          <a:ext cx="2800171" cy="746317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/>
            <a:t>Birim Eğitim Koordinasyon Kurulları (BEKK)</a:t>
          </a:r>
        </a:p>
      </dsp:txBody>
      <dsp:txXfrm>
        <a:off x="3528202" y="4317098"/>
        <a:ext cx="2756453" cy="702599"/>
      </dsp:txXfrm>
    </dsp:sp>
    <dsp:sp modelId="{E9B6BD96-E97D-4C09-9940-8A24F384FF44}">
      <dsp:nvSpPr>
        <dsp:cNvPr id="0" name=""/>
        <dsp:cNvSpPr/>
      </dsp:nvSpPr>
      <dsp:spPr>
        <a:xfrm>
          <a:off x="6066831" y="2019326"/>
          <a:ext cx="1534887" cy="168233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5C90DC-9451-487B-9DA1-94676492A1DE}">
      <dsp:nvSpPr>
        <dsp:cNvPr id="0" name=""/>
        <dsp:cNvSpPr/>
      </dsp:nvSpPr>
      <dsp:spPr>
        <a:xfrm>
          <a:off x="6197420" y="2143386"/>
          <a:ext cx="1534887" cy="1682333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/>
            <a:t>Ders Programını Destekleyici Etkinlikler Çalışma Grubu </a:t>
          </a:r>
        </a:p>
      </dsp:txBody>
      <dsp:txXfrm>
        <a:off x="6242375" y="2188341"/>
        <a:ext cx="1444977" cy="1592423"/>
      </dsp:txXfrm>
    </dsp:sp>
    <dsp:sp modelId="{F4C2328B-C695-438F-8346-CF8CBCE128B7}">
      <dsp:nvSpPr>
        <dsp:cNvPr id="0" name=""/>
        <dsp:cNvSpPr/>
      </dsp:nvSpPr>
      <dsp:spPr>
        <a:xfrm>
          <a:off x="7933979" y="1942351"/>
          <a:ext cx="1443425" cy="164651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C94B99-F404-4CF0-A481-2F38E7CD883C}">
      <dsp:nvSpPr>
        <dsp:cNvPr id="0" name=""/>
        <dsp:cNvSpPr/>
      </dsp:nvSpPr>
      <dsp:spPr>
        <a:xfrm>
          <a:off x="8064568" y="2066410"/>
          <a:ext cx="1443425" cy="164651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/>
            <a:t>Öğrenme Kaynakları ve Akademik Destek Çalışma Grubu </a:t>
          </a:r>
        </a:p>
      </dsp:txBody>
      <dsp:txXfrm>
        <a:off x="8106844" y="2108686"/>
        <a:ext cx="1358873" cy="15619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1-16T19:16:27.50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0,'0'0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6T19:17:34.507"/>
    </inkml:context>
    <inkml:brush xml:id="br0">
      <inkml:brushProperty name="width" value="0.08571" units="cm"/>
      <inkml:brushProperty name="height" value="0.08571" units="cm"/>
      <inkml:brushProperty name="color" value="#E71224"/>
    </inkml:brush>
  </inkml:definitions>
  <inkml:trace contextRef="#ctx0" brushRef="#br0">0 0 8027,'0'0'0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6T19:17:34.710"/>
    </inkml:context>
    <inkml:brush xml:id="br0">
      <inkml:brushProperty name="width" value="0.08571" units="cm"/>
      <inkml:brushProperty name="height" value="0.08571" units="cm"/>
      <inkml:brushProperty name="color" value="#E71224"/>
    </inkml:brush>
  </inkml:definitions>
  <inkml:trace contextRef="#ctx0" brushRef="#br0">1 0 8027,'0'0'0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6T19:21:05.8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8836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0608A-6E30-BA18-4774-55C8C5AC95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>
            <a:extLst>
              <a:ext uri="{FF2B5EF4-FFF2-40B4-BE49-F238E27FC236}">
                <a16:creationId xmlns:a16="http://schemas.microsoft.com/office/drawing/2014/main" id="{DFE31372-EA53-2265-4C17-B097FF9702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43996201-9C76-A6CB-CF98-D157E7FBE0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2263 akademik, 4491 idari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F756C9A-391D-E011-86AB-CBA8DD0F78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25CEB-14A9-4A2C-BB78-500E1982D1B6}" type="slidenum">
              <a:rPr lang="tr-TR" smtClean="0">
                <a:solidFill>
                  <a:prstClr val="black"/>
                </a:solidFill>
              </a:rPr>
              <a:pPr/>
              <a:t>2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241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419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ADB1F4-990F-414F-9AD1-9160311088AB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697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75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549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4879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529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17BEA1-F312-9C2A-324B-20300AF33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476D767-56FA-C0F8-393B-BB3CD4773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664B6E6-47EB-102A-B2FD-973BCF633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02E2-C832-4F8A-832A-A970AE894D72}" type="datetimeFigureOut">
              <a:rPr lang="tr-TR" smtClean="0"/>
              <a:t>4.02.2026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F082978-F22B-4D12-B990-2655011A6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68F5F1C-DBBE-F551-152D-3E6B20E47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D29E3-C135-4CC4-BE89-8B0243BF7A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0922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93CF80-A8B2-E01A-7F17-1D65897BD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768B0E-146E-B5B0-EB64-A5097905B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63DE4BD-DCD5-CFDA-C6DC-69AD24A6A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02E2-C832-4F8A-832A-A970AE894D72}" type="datetimeFigureOut">
              <a:rPr lang="tr-TR" smtClean="0"/>
              <a:t>4.02.2026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28B54B8-4309-BA4E-9C8A-D3A87A76C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DEA47E-5A27-44C1-AF37-AA70BF304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D29E3-C135-4CC4-BE89-8B0243BF7A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13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image" Target="../media/image60.png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12" Type="http://schemas.openxmlformats.org/officeDocument/2006/relationships/customXml" Target="../ink/ink2.xml"/><Relationship Id="rId2" Type="http://schemas.openxmlformats.org/officeDocument/2006/relationships/notesSlide" Target="../notesSlides/notesSlide2.xml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50.png"/><Relationship Id="rId5" Type="http://schemas.openxmlformats.org/officeDocument/2006/relationships/diagramData" Target="../diagrams/data1.xml"/><Relationship Id="rId15" Type="http://schemas.openxmlformats.org/officeDocument/2006/relationships/customXml" Target="../ink/ink4.xml"/><Relationship Id="rId10" Type="http://schemas.openxmlformats.org/officeDocument/2006/relationships/customXml" Target="../ink/ink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Relationship Id="rId14" Type="http://schemas.openxmlformats.org/officeDocument/2006/relationships/customXml" Target="../ink/ink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" name="Shape 1"/>
          <p:cNvSpPr/>
          <p:nvPr/>
        </p:nvSpPr>
        <p:spPr>
          <a:xfrm>
            <a:off x="-15088" y="0"/>
            <a:ext cx="12191695" cy="2011680"/>
          </a:xfrm>
          <a:prstGeom prst="rect">
            <a:avLst/>
          </a:prstGeom>
          <a:solidFill>
            <a:srgbClr val="0B4F2D"/>
          </a:solidFill>
          <a:ln w="12700">
            <a:solidFill>
              <a:srgbClr val="0B4F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502920"/>
            <a:ext cx="10698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Öğrenme Kaynakları ve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Akademik Destek </a:t>
            </a:r>
            <a:r>
              <a:rPr lang="en-US" sz="40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Hizmetleri</a:t>
            </a: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4000" b="1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tr-TR" sz="4000" b="1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ÖKAD</a:t>
            </a:r>
            <a:r>
              <a:rPr lang="en-US" sz="4000" b="1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749808" y="1600200"/>
            <a:ext cx="10789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6F4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Çalışma Grubu (5 kişi) &amp; BEKK Üyeleri (32 kişi) – Görevler, Takvim ve Raporlama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31520" y="2514600"/>
            <a:ext cx="10744200" cy="3566160"/>
          </a:xfrm>
          <a:prstGeom prst="roundRect">
            <a:avLst/>
          </a:prstGeom>
          <a:solidFill>
            <a:srgbClr val="FFFF00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51560" y="2788920"/>
            <a:ext cx="9966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sunumda: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051560" y="3154680"/>
            <a:ext cx="9966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74151"/>
                </a:solidFill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2000" dirty="0" smtClean="0">
                <a:solidFill>
                  <a:srgbClr val="374151"/>
                </a:solidFill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dirty="0">
                <a:solidFill>
                  <a:srgbClr val="374151"/>
                </a:solidFill>
                <a:ea typeface="Calibri" pitchFamily="34" charset="-122"/>
                <a:cs typeface="Calibri" pitchFamily="34" charset="-120"/>
              </a:rPr>
              <a:t>çalışma grubunun rolü ve BEKK’lerin sorumlulukları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374151"/>
                </a:solidFill>
                <a:ea typeface="Calibri" pitchFamily="34" charset="-122"/>
                <a:cs typeface="Calibri" pitchFamily="34" charset="-120"/>
              </a:rPr>
              <a:t>• PUKÖ (Planla–Uygula–Kontrol Et–Önlem Al) döngüsüne göre takvim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374151"/>
                </a:solidFill>
                <a:ea typeface="Calibri" pitchFamily="34" charset="-122"/>
                <a:cs typeface="Calibri" pitchFamily="34" charset="-120"/>
              </a:rPr>
              <a:t>• Minimum standartlar, araçlar (envanter–formlar–anketler)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374151"/>
                </a:solidFill>
                <a:ea typeface="Calibri" pitchFamily="34" charset="-122"/>
                <a:cs typeface="Calibri" pitchFamily="34" charset="-120"/>
              </a:rPr>
              <a:t>• Raporlar, kanıtlar ve göstergeler (katılım–erişim–memnuniyet–katkı)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F4F6F8"/>
          </a:solidFill>
          <a:ln w="12700">
            <a:solidFill>
              <a:srgbClr val="F4F6F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6656832"/>
            <a:ext cx="8686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ÇÜ Eğitim Koordinatörlüğü | Öğrenme Kaynakları ve Akademik Destek Hizmetleri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9509760" y="6656832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19.12.2025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195113"/>
              </p:ext>
            </p:extLst>
          </p:nvPr>
        </p:nvGraphicFramePr>
        <p:xfrm>
          <a:off x="1206631" y="94268"/>
          <a:ext cx="9794449" cy="19068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94449">
                  <a:extLst>
                    <a:ext uri="{9D8B030D-6E8A-4147-A177-3AD203B41FA5}">
                      <a16:colId xmlns:a16="http://schemas.microsoft.com/office/drawing/2014/main" val="3083378946"/>
                    </a:ext>
                  </a:extLst>
                </a:gridCol>
              </a:tblGrid>
              <a:tr h="755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2025-2026 Bahar Dönemi BEKK FAALİYET TABLOSU</a:t>
                      </a:r>
                      <a:endParaRPr lang="tr-TR" sz="1600" kern="10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20866" marR="2086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015924"/>
                  </a:ext>
                </a:extLst>
              </a:tr>
              <a:tr h="755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Öğretim Elemanlarının Öğretim Yetkinliklerinin Geliştirilmesi Çalışma Grubu</a:t>
                      </a:r>
                      <a:endParaRPr lang="tr-TR" sz="1600" kern="10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20866" marR="2086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449512"/>
                  </a:ext>
                </a:extLst>
              </a:tr>
              <a:tr h="14480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600" kern="100" dirty="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20866" marR="2086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998911"/>
                  </a:ext>
                </a:extLst>
              </a:tr>
              <a:tr h="755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Öğrenme Kaynakları ve Akademik Destek Çalışma Grubu</a:t>
                      </a:r>
                      <a:endParaRPr lang="tr-TR" sz="1600" kern="10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20866" marR="2086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4680297"/>
                  </a:ext>
                </a:extLst>
              </a:tr>
              <a:tr h="9636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600" kern="10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20866" marR="2086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784640"/>
                  </a:ext>
                </a:extLst>
              </a:tr>
              <a:tr h="1562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Uyum (Oryantasyon) Programlarının Geliştirilmesi ve Uygulanması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Çalışma Grubu</a:t>
                      </a:r>
                      <a:endParaRPr lang="tr-TR" sz="1600" kern="10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20866" marR="2086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15905"/>
                  </a:ext>
                </a:extLst>
              </a:tr>
              <a:tr h="882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600" kern="10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20866" marR="2086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795596"/>
                  </a:ext>
                </a:extLst>
              </a:tr>
              <a:tr h="1562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Eğitim Programlarının Tasarımı, Değerlendirilmesi ve Geliştirilmesi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Çalışma Grubu</a:t>
                      </a:r>
                      <a:endParaRPr lang="tr-TR" sz="1600" kern="10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20866" marR="2086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693786"/>
                  </a:ext>
                </a:extLst>
              </a:tr>
              <a:tr h="738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600" kern="10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20866" marR="2086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861298"/>
                  </a:ext>
                </a:extLst>
              </a:tr>
              <a:tr h="755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>
                          <a:solidFill>
                            <a:schemeClr val="tx1"/>
                          </a:solidFill>
                          <a:effectLst/>
                        </a:rPr>
                        <a:t>Ders Programını Destekleyici Etkinlikler Çalışma Grubu</a:t>
                      </a:r>
                      <a:endParaRPr lang="tr-TR" sz="1600" kern="10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20866" marR="2086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258975"/>
                  </a:ext>
                </a:extLst>
              </a:tr>
              <a:tr h="8021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600" kern="100" dirty="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20866" marR="2086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616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439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57464" y="-411480"/>
            <a:ext cx="12706622" cy="6858000"/>
          </a:xfrm>
          <a:prstGeom prst="rect">
            <a:avLst/>
          </a:prstGeom>
          <a:solidFill>
            <a:srgbClr val="0B4F2D"/>
          </a:solidFill>
          <a:ln w="12700">
            <a:solidFill>
              <a:srgbClr val="0B4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012806" y="2651760"/>
            <a:ext cx="10698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4800" b="1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Katılımınız için Teşekkürler 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3757524" y="4051641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E6F4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 / Destek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F4F6F8"/>
          </a:solidFill>
          <a:ln w="12700">
            <a:solidFill>
              <a:srgbClr val="F4F6F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9964" y="5920232"/>
            <a:ext cx="8686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ÇÜ Eğitim Koordinatörlüğü | Öğrenme Kaynakları ve Akademik Destek Hizmetleri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9" name="Text 7"/>
          <p:cNvSpPr/>
          <p:nvPr/>
        </p:nvSpPr>
        <p:spPr>
          <a:xfrm>
            <a:off x="9509760" y="6656832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2025–2026 Bahar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EEE40-2C02-5CF2-C8C5-4F2DD9200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 9">
            <a:extLst>
              <a:ext uri="{FF2B5EF4-FFF2-40B4-BE49-F238E27FC236}">
                <a16:creationId xmlns:a16="http://schemas.microsoft.com/office/drawing/2014/main" id="{0BF5E1D0-39D5-501E-57F6-17EE035F052D}"/>
              </a:ext>
            </a:extLst>
          </p:cNvPr>
          <p:cNvGrpSpPr/>
          <p:nvPr/>
        </p:nvGrpSpPr>
        <p:grpSpPr>
          <a:xfrm>
            <a:off x="-4591" y="803518"/>
            <a:ext cx="12197241" cy="6008868"/>
            <a:chOff x="-5241" y="730729"/>
            <a:chExt cx="12197241" cy="6008868"/>
          </a:xfrm>
        </p:grpSpPr>
        <p:grpSp>
          <p:nvGrpSpPr>
            <p:cNvPr id="8" name="Grup 7">
              <a:extLst>
                <a:ext uri="{FF2B5EF4-FFF2-40B4-BE49-F238E27FC236}">
                  <a16:creationId xmlns:a16="http://schemas.microsoft.com/office/drawing/2014/main" id="{6EC9AF91-DE17-B2D2-C3AD-40D806CFC81D}"/>
                </a:ext>
              </a:extLst>
            </p:cNvPr>
            <p:cNvGrpSpPr/>
            <p:nvPr/>
          </p:nvGrpSpPr>
          <p:grpSpPr>
            <a:xfrm>
              <a:off x="-5241" y="6071536"/>
              <a:ext cx="12197241" cy="668061"/>
              <a:chOff x="-5241" y="6071536"/>
              <a:chExt cx="12197241" cy="668061"/>
            </a:xfrm>
          </p:grpSpPr>
          <p:pic>
            <p:nvPicPr>
              <p:cNvPr id="4" name="Resim 3">
                <a:extLst>
                  <a:ext uri="{FF2B5EF4-FFF2-40B4-BE49-F238E27FC236}">
                    <a16:creationId xmlns:a16="http://schemas.microsoft.com/office/drawing/2014/main" id="{704D8B98-3ECE-9F53-46E1-6F2E45ED82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3482" y="6071536"/>
                <a:ext cx="3023608" cy="668061"/>
              </a:xfrm>
              <a:prstGeom prst="rect">
                <a:avLst/>
              </a:prstGeom>
            </p:spPr>
          </p:pic>
          <p:pic>
            <p:nvPicPr>
              <p:cNvPr id="5" name="Resim 4">
                <a:extLst>
                  <a:ext uri="{FF2B5EF4-FFF2-40B4-BE49-F238E27FC236}">
                    <a16:creationId xmlns:a16="http://schemas.microsoft.com/office/drawing/2014/main" id="{E113D377-FC1A-B545-6E2B-AEDDABE6F5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47090" y="6253654"/>
                <a:ext cx="8544910" cy="346842"/>
              </a:xfrm>
              <a:prstGeom prst="rect">
                <a:avLst/>
              </a:prstGeom>
            </p:spPr>
          </p:pic>
          <p:pic>
            <p:nvPicPr>
              <p:cNvPr id="6" name="Resim 5">
                <a:extLst>
                  <a:ext uri="{FF2B5EF4-FFF2-40B4-BE49-F238E27FC236}">
                    <a16:creationId xmlns:a16="http://schemas.microsoft.com/office/drawing/2014/main" id="{12CC22B3-B2C2-F70A-5772-740322EAE7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5241" y="6264165"/>
                <a:ext cx="628723" cy="346842"/>
              </a:xfrm>
              <a:prstGeom prst="rect">
                <a:avLst/>
              </a:prstGeom>
            </p:spPr>
          </p:pic>
        </p:grpSp>
        <p:pic>
          <p:nvPicPr>
            <p:cNvPr id="9" name="Resim 8">
              <a:extLst>
                <a:ext uri="{FF2B5EF4-FFF2-40B4-BE49-F238E27FC236}">
                  <a16:creationId xmlns:a16="http://schemas.microsoft.com/office/drawing/2014/main" id="{C8A32E99-BF62-011A-6566-E04CBD40847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730729"/>
              <a:ext cx="12192000" cy="45719"/>
            </a:xfrm>
            <a:prstGeom prst="rect">
              <a:avLst/>
            </a:prstGeom>
          </p:spPr>
        </p:pic>
      </p:grpSp>
      <p:sp>
        <p:nvSpPr>
          <p:cNvPr id="15" name="Unvan 1">
            <a:extLst>
              <a:ext uri="{FF2B5EF4-FFF2-40B4-BE49-F238E27FC236}">
                <a16:creationId xmlns:a16="http://schemas.microsoft.com/office/drawing/2014/main" id="{27575D9D-C7E3-2E75-2BF3-780472C59DDD}"/>
              </a:ext>
            </a:extLst>
          </p:cNvPr>
          <p:cNvSpPr txBox="1">
            <a:spLocks/>
          </p:cNvSpPr>
          <p:nvPr/>
        </p:nvSpPr>
        <p:spPr>
          <a:xfrm>
            <a:off x="986843" y="-137767"/>
            <a:ext cx="10058400" cy="91421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300" b="1" dirty="0">
                <a:solidFill>
                  <a:schemeClr val="accent6">
                    <a:lumMod val="75000"/>
                  </a:schemeClr>
                </a:solidFill>
              </a:rPr>
              <a:t>ÇÜEK Organizasyon Şeması</a:t>
            </a:r>
          </a:p>
        </p:txBody>
      </p:sp>
      <p:sp>
        <p:nvSpPr>
          <p:cNvPr id="23" name="Footer Placeholder 3">
            <a:extLst>
              <a:ext uri="{FF2B5EF4-FFF2-40B4-BE49-F238E27FC236}">
                <a16:creationId xmlns:a16="http://schemas.microsoft.com/office/drawing/2014/main" id="{841C3259-D943-887B-4F12-B289318BD724}"/>
              </a:ext>
            </a:extLst>
          </p:cNvPr>
          <p:cNvSpPr txBox="1">
            <a:spLocks/>
          </p:cNvSpPr>
          <p:nvPr/>
        </p:nvSpPr>
        <p:spPr>
          <a:xfrm>
            <a:off x="3647090" y="6262874"/>
            <a:ext cx="7224110" cy="3273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r-TR" sz="1800" dirty="0">
                <a:solidFill>
                  <a:schemeClr val="bg1"/>
                </a:solidFill>
              </a:rPr>
              <a:t>Eğitim Koordinatörlüğü</a:t>
            </a:r>
          </a:p>
        </p:txBody>
      </p:sp>
      <p:graphicFrame>
        <p:nvGraphicFramePr>
          <p:cNvPr id="36" name="Diyagram 35">
            <a:extLst>
              <a:ext uri="{FF2B5EF4-FFF2-40B4-BE49-F238E27FC236}">
                <a16:creationId xmlns:a16="http://schemas.microsoft.com/office/drawing/2014/main" id="{A844FCB7-4F2D-9F05-3014-77E390262424}"/>
              </a:ext>
            </a:extLst>
          </p:cNvPr>
          <p:cNvGraphicFramePr/>
          <p:nvPr>
            <p:extLst/>
          </p:nvPr>
        </p:nvGraphicFramePr>
        <p:xfrm>
          <a:off x="1320165" y="852381"/>
          <a:ext cx="9551670" cy="6005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7" name="Mürekkep 36">
                <a:extLst>
                  <a:ext uri="{FF2B5EF4-FFF2-40B4-BE49-F238E27FC236}">
                    <a16:creationId xmlns:a16="http://schemas.microsoft.com/office/drawing/2014/main" id="{E9ECE7D5-6079-57CA-6E33-0459D3587ED7}"/>
                  </a:ext>
                </a:extLst>
              </p14:cNvPr>
              <p14:cNvContentPartPr/>
              <p14:nvPr/>
            </p14:nvContentPartPr>
            <p14:xfrm>
              <a:off x="1617980" y="-1078760"/>
              <a:ext cx="360" cy="360"/>
            </p14:xfrm>
          </p:contentPart>
        </mc:Choice>
        <mc:Fallback xmlns="">
          <p:pic>
            <p:nvPicPr>
              <p:cNvPr id="37" name="Mürekkep 36">
                <a:extLst>
                  <a:ext uri="{FF2B5EF4-FFF2-40B4-BE49-F238E27FC236}">
                    <a16:creationId xmlns:a16="http://schemas.microsoft.com/office/drawing/2014/main" id="{E9ECE7D5-6079-57CA-6E33-0459D3587ED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563980" y="-1186760"/>
                <a:ext cx="108000" cy="21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46" name="Grup 45">
            <a:extLst>
              <a:ext uri="{FF2B5EF4-FFF2-40B4-BE49-F238E27FC236}">
                <a16:creationId xmlns:a16="http://schemas.microsoft.com/office/drawing/2014/main" id="{F7173247-4ECE-44D0-FAA8-BABA72A753AE}"/>
              </a:ext>
            </a:extLst>
          </p:cNvPr>
          <p:cNvGrpSpPr/>
          <p:nvPr/>
        </p:nvGrpSpPr>
        <p:grpSpPr>
          <a:xfrm>
            <a:off x="8261060" y="4724440"/>
            <a:ext cx="6120" cy="360"/>
            <a:chOff x="8261060" y="4724440"/>
            <a:chExt cx="612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43" name="Mürekkep 42">
                  <a:extLst>
                    <a:ext uri="{FF2B5EF4-FFF2-40B4-BE49-F238E27FC236}">
                      <a16:creationId xmlns:a16="http://schemas.microsoft.com/office/drawing/2014/main" id="{43D923CD-097B-4A28-F0C7-B27EE84702E5}"/>
                    </a:ext>
                  </a:extLst>
                </p14:cNvPr>
                <p14:cNvContentPartPr/>
                <p14:nvPr/>
              </p14:nvContentPartPr>
              <p14:xfrm>
                <a:off x="8261060" y="4724440"/>
                <a:ext cx="360" cy="360"/>
              </p14:xfrm>
            </p:contentPart>
          </mc:Choice>
          <mc:Fallback xmlns="">
            <p:pic>
              <p:nvPicPr>
                <p:cNvPr id="43" name="Mürekkep 42">
                  <a:extLst>
                    <a:ext uri="{FF2B5EF4-FFF2-40B4-BE49-F238E27FC236}">
                      <a16:creationId xmlns:a16="http://schemas.microsoft.com/office/drawing/2014/main" id="{43D923CD-097B-4A28-F0C7-B27EE84702E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245940" y="4709320"/>
                  <a:ext cx="30960" cy="3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44" name="Mürekkep 43">
                  <a:extLst>
                    <a:ext uri="{FF2B5EF4-FFF2-40B4-BE49-F238E27FC236}">
                      <a16:creationId xmlns:a16="http://schemas.microsoft.com/office/drawing/2014/main" id="{46D5B613-3C4C-8D09-4182-8A4B0B72F5A7}"/>
                    </a:ext>
                  </a:extLst>
                </p14:cNvPr>
                <p14:cNvContentPartPr/>
                <p14:nvPr/>
              </p14:nvContentPartPr>
              <p14:xfrm>
                <a:off x="8266820" y="4724440"/>
                <a:ext cx="360" cy="360"/>
              </p14:xfrm>
            </p:contentPart>
          </mc:Choice>
          <mc:Fallback xmlns="">
            <p:pic>
              <p:nvPicPr>
                <p:cNvPr id="44" name="Mürekkep 43">
                  <a:extLst>
                    <a:ext uri="{FF2B5EF4-FFF2-40B4-BE49-F238E27FC236}">
                      <a16:creationId xmlns:a16="http://schemas.microsoft.com/office/drawing/2014/main" id="{46D5B613-3C4C-8D09-4182-8A4B0B72F5A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251700" y="4709320"/>
                  <a:ext cx="30960" cy="30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72" name="Mürekkep 71">
                <a:extLst>
                  <a:ext uri="{FF2B5EF4-FFF2-40B4-BE49-F238E27FC236}">
                    <a16:creationId xmlns:a16="http://schemas.microsoft.com/office/drawing/2014/main" id="{1D60D1BF-D6BC-56BD-0709-72D481F98431}"/>
                  </a:ext>
                </a:extLst>
              </p14:cNvPr>
              <p14:cNvContentPartPr/>
              <p14:nvPr/>
            </p14:nvContentPartPr>
            <p14:xfrm>
              <a:off x="5808020" y="1304080"/>
              <a:ext cx="360" cy="360"/>
            </p14:xfrm>
          </p:contentPart>
        </mc:Choice>
        <mc:Fallback xmlns="">
          <p:pic>
            <p:nvPicPr>
              <p:cNvPr id="72" name="Mürekkep 71">
                <a:extLst>
                  <a:ext uri="{FF2B5EF4-FFF2-40B4-BE49-F238E27FC236}">
                    <a16:creationId xmlns:a16="http://schemas.microsoft.com/office/drawing/2014/main" id="{1D60D1BF-D6BC-56BD-0709-72D481F98431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5799020" y="1295080"/>
                <a:ext cx="18000" cy="18000"/>
              </a:xfrm>
              <a:prstGeom prst="rect">
                <a:avLst/>
              </a:prstGeom>
            </p:spPr>
          </p:pic>
        </mc:Fallback>
      </mc:AlternateContent>
      <p:cxnSp>
        <p:nvCxnSpPr>
          <p:cNvPr id="3" name="Düz Ok Bağlayıcısı 2">
            <a:extLst>
              <a:ext uri="{FF2B5EF4-FFF2-40B4-BE49-F238E27FC236}">
                <a16:creationId xmlns:a16="http://schemas.microsoft.com/office/drawing/2014/main" id="{85077440-EF53-1571-46D3-E31E5EF89609}"/>
              </a:ext>
            </a:extLst>
          </p:cNvPr>
          <p:cNvCxnSpPr/>
          <p:nvPr/>
        </p:nvCxnSpPr>
        <p:spPr>
          <a:xfrm>
            <a:off x="2602111" y="4598312"/>
            <a:ext cx="2187615" cy="9124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Düz Ok Bağlayıcısı 10">
            <a:extLst>
              <a:ext uri="{FF2B5EF4-FFF2-40B4-BE49-F238E27FC236}">
                <a16:creationId xmlns:a16="http://schemas.microsoft.com/office/drawing/2014/main" id="{E39A52B4-5155-E314-9A25-9144CB443BA7}"/>
              </a:ext>
            </a:extLst>
          </p:cNvPr>
          <p:cNvCxnSpPr>
            <a:cxnSpLocks/>
          </p:cNvCxnSpPr>
          <p:nvPr/>
        </p:nvCxnSpPr>
        <p:spPr>
          <a:xfrm>
            <a:off x="4614767" y="4607863"/>
            <a:ext cx="345387" cy="4820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Düz Ok Bağlayıcısı 13">
            <a:extLst>
              <a:ext uri="{FF2B5EF4-FFF2-40B4-BE49-F238E27FC236}">
                <a16:creationId xmlns:a16="http://schemas.microsoft.com/office/drawing/2014/main" id="{45F943F6-9028-368A-1FC3-28C608592A6C}"/>
              </a:ext>
            </a:extLst>
          </p:cNvPr>
          <p:cNvCxnSpPr>
            <a:cxnSpLocks/>
          </p:cNvCxnSpPr>
          <p:nvPr/>
        </p:nvCxnSpPr>
        <p:spPr>
          <a:xfrm flipH="1">
            <a:off x="7529936" y="4679612"/>
            <a:ext cx="625952" cy="4820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Düz Ok Bağlayıcısı 16">
            <a:extLst>
              <a:ext uri="{FF2B5EF4-FFF2-40B4-BE49-F238E27FC236}">
                <a16:creationId xmlns:a16="http://schemas.microsoft.com/office/drawing/2014/main" id="{EF9DB0AF-563B-B193-FB1F-08A99E8FE306}"/>
              </a:ext>
            </a:extLst>
          </p:cNvPr>
          <p:cNvCxnSpPr>
            <a:cxnSpLocks/>
          </p:cNvCxnSpPr>
          <p:nvPr/>
        </p:nvCxnSpPr>
        <p:spPr>
          <a:xfrm flipH="1">
            <a:off x="7577234" y="4580034"/>
            <a:ext cx="2571419" cy="89481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Düz Ok Bağlayıcısı 19">
            <a:extLst>
              <a:ext uri="{FF2B5EF4-FFF2-40B4-BE49-F238E27FC236}">
                <a16:creationId xmlns:a16="http://schemas.microsoft.com/office/drawing/2014/main" id="{98DDABC2-80AD-0F30-A88F-264EFF51B24E}"/>
              </a:ext>
            </a:extLst>
          </p:cNvPr>
          <p:cNvCxnSpPr>
            <a:cxnSpLocks/>
          </p:cNvCxnSpPr>
          <p:nvPr/>
        </p:nvCxnSpPr>
        <p:spPr>
          <a:xfrm>
            <a:off x="6358657" y="4679611"/>
            <a:ext cx="0" cy="4820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940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2011680"/>
          </a:xfrm>
          <a:prstGeom prst="rect">
            <a:avLst/>
          </a:prstGeom>
          <a:solidFill>
            <a:srgbClr val="0B4F2D"/>
          </a:solidFill>
          <a:ln w="12700">
            <a:solidFill>
              <a:srgbClr val="0B4F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502920"/>
            <a:ext cx="10698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Öğrenme Kaynakları ve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Akademik Destek Hizmetleri (ÖYG)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749808" y="1600200"/>
            <a:ext cx="10789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6F4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Çalışma Grubu (5 kişi) &amp; BEKK Üyeleri (32 kişi) – Görevler, Takvim ve Raporlama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274320" y="2387600"/>
            <a:ext cx="10744200" cy="3566160"/>
          </a:xfrm>
          <a:prstGeom prst="roundRect">
            <a:avLst/>
          </a:prstGeom>
          <a:solidFill>
            <a:srgbClr val="FFFF00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51560" y="2788920"/>
            <a:ext cx="9966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662940" y="3291840"/>
            <a:ext cx="103555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tr-TR" sz="2000" b="1" dirty="0">
                <a:solidFill>
                  <a:srgbClr val="3366FF"/>
                </a:solidFill>
              </a:rPr>
              <a:t>Öğrenme Kaynakları Ve Akademik Destek Hizmetleri Çalışma Grubunun Amaç ve Görevleri: </a:t>
            </a:r>
            <a:endParaRPr lang="tr-TR" sz="2000" dirty="0">
              <a:solidFill>
                <a:srgbClr val="3366FF"/>
              </a:solidFill>
            </a:endParaRPr>
          </a:p>
          <a:p>
            <a:r>
              <a:rPr lang="tr-TR" sz="2000" dirty="0"/>
              <a:t>Eğitim-öğretim kalitesinin yükseltilmesi ve öğrenci başarısının desteklenmesi amacıyla; birimlerdeki öğrenme ortamları ve kaynaklarının (kütüphane, dijital kaynaklar, LMS, laboratuvarlar, çalışma alanları vb.) geliştirilmesi, öğrencilerin akademik gelişimlerinin izlenmesi ve akademik destek hizmetlerinin (danışmanlık, rehberlik, </a:t>
            </a:r>
            <a:r>
              <a:rPr lang="tr-TR" sz="2000" dirty="0" err="1"/>
              <a:t>mentorluk</a:t>
            </a:r>
            <a:r>
              <a:rPr lang="tr-TR" sz="2000" dirty="0"/>
              <a:t>, akademik beceri destekleri, kariyer planlaması vb.) güçlendirilmesine yönelik çalışmaların planlanması, uygulanması, izlenmesi ve iyileştirilmesine rehberlik edilmesi.</a:t>
            </a:r>
          </a:p>
          <a:p>
            <a:pPr marL="0" indent="0">
              <a:buNone/>
            </a:pPr>
            <a:endParaRPr lang="en-US" sz="2000" dirty="0">
              <a:solidFill>
                <a:srgbClr val="3366FF"/>
              </a:solidFill>
            </a:endParaRPr>
          </a:p>
        </p:txBody>
      </p:sp>
      <p:sp>
        <p:nvSpPr>
          <p:cNvPr id="9" name="Shape 7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F4F6F8"/>
          </a:solidFill>
          <a:ln w="12700">
            <a:solidFill>
              <a:srgbClr val="F4F6F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6656832"/>
            <a:ext cx="8686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ÇÜ Eğitim Koordinatörlüğü | Öğrenme Kaynakları ve Akademik Destek Hizmetleri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9509760" y="6656832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19.12.2025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97909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800CC-7616-E458-15A7-912FC1391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012FC58B-1097-BA76-768B-4F4DED09E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38699"/>
              </p:ext>
            </p:extLst>
          </p:nvPr>
        </p:nvGraphicFramePr>
        <p:xfrm>
          <a:off x="0" y="447160"/>
          <a:ext cx="12191999" cy="6781502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980848">
                  <a:extLst>
                    <a:ext uri="{9D8B030D-6E8A-4147-A177-3AD203B41FA5}">
                      <a16:colId xmlns:a16="http://schemas.microsoft.com/office/drawing/2014/main" val="1710848363"/>
                    </a:ext>
                  </a:extLst>
                </a:gridCol>
                <a:gridCol w="7511768">
                  <a:extLst>
                    <a:ext uri="{9D8B030D-6E8A-4147-A177-3AD203B41FA5}">
                      <a16:colId xmlns:a16="http://schemas.microsoft.com/office/drawing/2014/main" val="3143434113"/>
                    </a:ext>
                  </a:extLst>
                </a:gridCol>
                <a:gridCol w="1699383">
                  <a:extLst>
                    <a:ext uri="{9D8B030D-6E8A-4147-A177-3AD203B41FA5}">
                      <a16:colId xmlns:a16="http://schemas.microsoft.com/office/drawing/2014/main" val="3621402623"/>
                    </a:ext>
                  </a:extLst>
                </a:gridCol>
              </a:tblGrid>
              <a:tr h="22378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r>
                        <a:rPr lang="tr-TR" sz="1400" dirty="0" smtClean="0">
                          <a:effectLst/>
                        </a:rPr>
                        <a:t>İş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 b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ÖKAD Çalış</a:t>
                      </a:r>
                      <a:r>
                        <a:rPr lang="tr-TR" sz="1400" dirty="0" smtClean="0">
                          <a:solidFill>
                            <a:srgbClr val="C00000"/>
                          </a:solidFill>
                          <a:effectLst/>
                        </a:rPr>
                        <a:t>ma </a:t>
                      </a:r>
                      <a:r>
                        <a:rPr lang="tr-TR" sz="1400" dirty="0">
                          <a:solidFill>
                            <a:srgbClr val="C00000"/>
                          </a:solidFill>
                          <a:effectLst/>
                        </a:rPr>
                        <a:t>Grubu İş Akış Tablosu </a:t>
                      </a:r>
                      <a:endParaRPr lang="tr-TR" sz="14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extLst>
                  <a:ext uri="{0D108BD9-81ED-4DB2-BD59-A6C34878D82A}">
                    <a16:rowId xmlns:a16="http://schemas.microsoft.com/office/drawing/2014/main" val="25210212"/>
                  </a:ext>
                </a:extLst>
              </a:tr>
              <a:tr h="21706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b="1" dirty="0">
                          <a:effectLst/>
                        </a:rPr>
                        <a:t>Planlama</a:t>
                      </a:r>
                      <a:endParaRPr lang="tr-T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6315221"/>
                  </a:ext>
                </a:extLst>
              </a:tr>
              <a:tr h="688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1. Çalışma Grubu Başkanları toplantısı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- </a:t>
                      </a:r>
                      <a:r>
                        <a:rPr lang="tr-TR" sz="1400" dirty="0" err="1">
                          <a:effectLst/>
                        </a:rPr>
                        <a:t>BEKK’in</a:t>
                      </a:r>
                      <a:r>
                        <a:rPr lang="tr-TR" sz="1400" dirty="0">
                          <a:effectLst/>
                        </a:rPr>
                        <a:t> işleyişinin değerlendirilmesi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- Yeni döneme yönelik ortak iş takviminin oluşturulması.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extLst>
                  <a:ext uri="{0D108BD9-81ED-4DB2-BD59-A6C34878D82A}">
                    <a16:rowId xmlns:a16="http://schemas.microsoft.com/office/drawing/2014/main" val="1373047524"/>
                  </a:ext>
                </a:extLst>
              </a:tr>
              <a:tr h="9206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2. </a:t>
                      </a:r>
                      <a:r>
                        <a:rPr lang="tr-T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ÖKAD </a:t>
                      </a:r>
                      <a:r>
                        <a:rPr lang="tr-TR" sz="1400" dirty="0" smtClean="0">
                          <a:effectLst/>
                        </a:rPr>
                        <a:t> </a:t>
                      </a:r>
                      <a:r>
                        <a:rPr lang="tr-TR" sz="1400" dirty="0">
                          <a:effectLst/>
                        </a:rPr>
                        <a:t>Çalışma Grubu Üyeleri toplantısı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 smtClean="0">
                          <a:effectLst/>
                        </a:rPr>
                        <a:t>-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ÖKAD çalışma </a:t>
                      </a:r>
                      <a:r>
                        <a:rPr lang="tr-T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grubu başkanının, grubun amaç ve görevleri konusunda üyelere bilgi vermesi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Birimlerde 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ÖKAD ’a </a:t>
                      </a:r>
                      <a:r>
                        <a:rPr lang="tr-T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yönelik mevcut durumun tartışılması.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Çalışma grubu üyelerinin 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ÖKAD </a:t>
                      </a:r>
                      <a:r>
                        <a:rPr lang="tr-TR" sz="1400" dirty="0" smtClean="0">
                          <a:effectLst/>
                        </a:rPr>
                        <a:t>kapsamında </a:t>
                      </a:r>
                      <a:r>
                        <a:rPr lang="tr-TR" sz="1400" dirty="0">
                          <a:effectLst/>
                        </a:rPr>
                        <a:t>gerçekleştirilebilecek eğitimlere yönelik önerilerinin alınması ve değerlendirilmesi.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extLst>
                  <a:ext uri="{0D108BD9-81ED-4DB2-BD59-A6C34878D82A}">
                    <a16:rowId xmlns:a16="http://schemas.microsoft.com/office/drawing/2014/main" val="2362659862"/>
                  </a:ext>
                </a:extLst>
              </a:tr>
              <a:tr h="779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3. </a:t>
                      </a:r>
                      <a:r>
                        <a:rPr lang="tr-T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ÖKAD </a:t>
                      </a:r>
                      <a:r>
                        <a:rPr lang="tr-TR" sz="1400" dirty="0" smtClean="0">
                          <a:effectLst/>
                        </a:rPr>
                        <a:t> </a:t>
                      </a:r>
                      <a:r>
                        <a:rPr lang="tr-TR" sz="1400" dirty="0">
                          <a:effectLst/>
                        </a:rPr>
                        <a:t>Çalışma Grubu BEKK Üyeleri toplantısı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- ÇÜEK organizasyonel yapısı hakkında bilgi verilmesi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- 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ÖKAD </a:t>
                      </a:r>
                      <a:r>
                        <a:rPr lang="tr-T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hakkında </a:t>
                      </a:r>
                      <a:r>
                        <a:rPr lang="tr-TR" sz="1400" dirty="0">
                          <a:effectLst/>
                        </a:rPr>
                        <a:t>bilgi verilmesi.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- BEKK İş Akışının tanıtılarak, 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ÖKAD </a:t>
                      </a:r>
                      <a:r>
                        <a:rPr lang="tr-TR" sz="1400" dirty="0" smtClean="0">
                          <a:effectLst/>
                        </a:rPr>
                        <a:t>bağlamında </a:t>
                      </a:r>
                      <a:r>
                        <a:rPr lang="tr-TR" sz="1400" dirty="0">
                          <a:effectLst/>
                        </a:rPr>
                        <a:t>birimlerde yapılacak faaliyetlerin açıklanması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extLst>
                  <a:ext uri="{0D108BD9-81ED-4DB2-BD59-A6C34878D82A}">
                    <a16:rowId xmlns:a16="http://schemas.microsoft.com/office/drawing/2014/main" val="3627449282"/>
                  </a:ext>
                </a:extLst>
              </a:tr>
              <a:tr h="991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4. Verilecek </a:t>
                      </a:r>
                      <a:r>
                        <a:rPr lang="tr-T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ÖKAD </a:t>
                      </a:r>
                      <a:r>
                        <a:rPr lang="tr-TR" sz="1400" dirty="0" smtClean="0">
                          <a:effectLst/>
                        </a:rPr>
                        <a:t>eğitimlerinin </a:t>
                      </a:r>
                      <a:r>
                        <a:rPr lang="tr-TR" sz="1400" dirty="0">
                          <a:effectLst/>
                        </a:rPr>
                        <a:t>belirlenmesi, planlanması </a:t>
                      </a:r>
                      <a:r>
                        <a:rPr lang="tr-TR" sz="1400" dirty="0" err="1">
                          <a:effectLst/>
                        </a:rPr>
                        <a:t>ÇÜEK’e</a:t>
                      </a:r>
                      <a:r>
                        <a:rPr lang="tr-TR" sz="1400" dirty="0">
                          <a:effectLst/>
                        </a:rPr>
                        <a:t> sunulması.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- Birimlerin eğitim talepleri doğrultusunda, genel olarak verilebilecek 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ÖKAD </a:t>
                      </a:r>
                      <a:r>
                        <a:rPr lang="tr-TR" sz="1400" dirty="0" smtClean="0">
                          <a:effectLst/>
                        </a:rPr>
                        <a:t> </a:t>
                      </a:r>
                      <a:r>
                        <a:rPr lang="tr-TR" sz="1400" dirty="0">
                          <a:effectLst/>
                        </a:rPr>
                        <a:t>eğitimlerinin belirlenmesi.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- Birimlerin kendi bünyesinde vereceği eğitimlerin planlanması.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- Nihai 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ÖKAD </a:t>
                      </a:r>
                      <a:r>
                        <a:rPr lang="tr-TR" sz="1400" dirty="0" smtClean="0">
                          <a:effectLst/>
                        </a:rPr>
                        <a:t>planının </a:t>
                      </a:r>
                      <a:r>
                        <a:rPr lang="tr-TR" sz="1400" dirty="0">
                          <a:effectLst/>
                        </a:rPr>
                        <a:t>oluşturulması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extLst>
                  <a:ext uri="{0D108BD9-81ED-4DB2-BD59-A6C34878D82A}">
                    <a16:rowId xmlns:a16="http://schemas.microsoft.com/office/drawing/2014/main" val="1089585054"/>
                  </a:ext>
                </a:extLst>
              </a:tr>
              <a:tr h="223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b="1" dirty="0">
                          <a:effectLst/>
                        </a:rPr>
                        <a:t>Uygulama</a:t>
                      </a:r>
                      <a:endParaRPr lang="tr-T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extLst>
                  <a:ext uri="{0D108BD9-81ED-4DB2-BD59-A6C34878D82A}">
                    <a16:rowId xmlns:a16="http://schemas.microsoft.com/office/drawing/2014/main" val="510455170"/>
                  </a:ext>
                </a:extLst>
              </a:tr>
              <a:tr h="434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>
                          <a:effectLst/>
                        </a:rPr>
                        <a:t>1. BEKK’lere rehberlik yapmak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- Birimlerde 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ÖKAD </a:t>
                      </a:r>
                      <a:r>
                        <a:rPr lang="tr-TR" sz="1400" dirty="0" smtClean="0">
                          <a:effectLst/>
                        </a:rPr>
                        <a:t>kapsamında </a:t>
                      </a:r>
                      <a:r>
                        <a:rPr lang="tr-TR" sz="1400" dirty="0">
                          <a:effectLst/>
                        </a:rPr>
                        <a:t>yapılacak/yapılan faaliyetlerin </a:t>
                      </a:r>
                      <a:r>
                        <a:rPr lang="tr-TR" sz="1400" dirty="0" err="1">
                          <a:effectLst/>
                        </a:rPr>
                        <a:t>ÇÜEK’e</a:t>
                      </a:r>
                      <a:r>
                        <a:rPr lang="tr-TR" sz="1400" dirty="0">
                          <a:effectLst/>
                        </a:rPr>
                        <a:t> gönderilmesine yönelik süreçte </a:t>
                      </a:r>
                      <a:r>
                        <a:rPr lang="tr-TR" sz="1400" dirty="0" err="1">
                          <a:effectLst/>
                        </a:rPr>
                        <a:t>BEKK’le</a:t>
                      </a:r>
                      <a:r>
                        <a:rPr lang="tr-TR" sz="1400" dirty="0">
                          <a:effectLst/>
                        </a:rPr>
                        <a:t> işbirliği içinde çalışmak.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extLst>
                  <a:ext uri="{0D108BD9-81ED-4DB2-BD59-A6C34878D82A}">
                    <a16:rowId xmlns:a16="http://schemas.microsoft.com/office/drawing/2014/main" val="328685037"/>
                  </a:ext>
                </a:extLst>
              </a:tr>
              <a:tr h="4984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2</a:t>
                      </a:r>
                      <a:r>
                        <a:rPr lang="tr-TR" sz="1400" dirty="0" smtClean="0">
                          <a:effectLst/>
                        </a:rPr>
                        <a:t>.</a:t>
                      </a:r>
                      <a:r>
                        <a:rPr lang="tr-T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ÖKAD </a:t>
                      </a:r>
                      <a:r>
                        <a:rPr lang="tr-TR" sz="1400" dirty="0" smtClean="0">
                          <a:effectLst/>
                        </a:rPr>
                        <a:t>eğitimlerini </a:t>
                      </a:r>
                      <a:r>
                        <a:rPr lang="tr-TR" sz="1400" dirty="0">
                          <a:effectLst/>
                        </a:rPr>
                        <a:t>uygulamak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- Çalışma grubunun kendi vereceği eğitimleri gerçekleştirmek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- Birimlerin kendi bünyesinde vereceği eğitimlerin uygulanmasını sağlamak.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extLst>
                  <a:ext uri="{0D108BD9-81ED-4DB2-BD59-A6C34878D82A}">
                    <a16:rowId xmlns:a16="http://schemas.microsoft.com/office/drawing/2014/main" val="3452113213"/>
                  </a:ext>
                </a:extLst>
              </a:tr>
              <a:tr h="223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b="1" dirty="0">
                          <a:effectLst/>
                        </a:rPr>
                        <a:t>Kontrol Etme</a:t>
                      </a:r>
                      <a:endParaRPr lang="tr-T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extLst>
                  <a:ext uri="{0D108BD9-81ED-4DB2-BD59-A6C34878D82A}">
                    <a16:rowId xmlns:a16="http://schemas.microsoft.com/office/drawing/2014/main" val="2787872968"/>
                  </a:ext>
                </a:extLst>
              </a:tr>
              <a:tr h="2535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>
                          <a:effectLst/>
                        </a:rPr>
                        <a:t>1. Değerlendirme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- 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ÖKAD </a:t>
                      </a:r>
                      <a:r>
                        <a:rPr lang="tr-TR" sz="1400" dirty="0" smtClean="0">
                          <a:effectLst/>
                        </a:rPr>
                        <a:t> </a:t>
                      </a:r>
                      <a:r>
                        <a:rPr lang="tr-TR" sz="1400" dirty="0">
                          <a:effectLst/>
                        </a:rPr>
                        <a:t>eğitimlerin etkisini belirlemek amacıyla etki analizi yapmak 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extLst>
                  <a:ext uri="{0D108BD9-81ED-4DB2-BD59-A6C34878D82A}">
                    <a16:rowId xmlns:a16="http://schemas.microsoft.com/office/drawing/2014/main" val="1739507026"/>
                  </a:ext>
                </a:extLst>
              </a:tr>
              <a:tr h="434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>
                          <a:effectLst/>
                        </a:rPr>
                        <a:t>2. İzleme ve İyileştirme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- </a:t>
                      </a:r>
                      <a:r>
                        <a:rPr lang="tr-TR" sz="1400" dirty="0" err="1">
                          <a:effectLst/>
                        </a:rPr>
                        <a:t>Değerlenidrme</a:t>
                      </a:r>
                      <a:r>
                        <a:rPr lang="tr-TR" sz="1400" dirty="0">
                          <a:effectLst/>
                        </a:rPr>
                        <a:t> sonuçlarına gör verilen </a:t>
                      </a:r>
                      <a:r>
                        <a:rPr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ÖKAD </a:t>
                      </a:r>
                      <a:r>
                        <a:rPr lang="tr-TR" sz="1400" dirty="0" smtClean="0">
                          <a:effectLst/>
                        </a:rPr>
                        <a:t>eğitimlerinin </a:t>
                      </a:r>
                      <a:r>
                        <a:rPr lang="tr-TR" sz="1400" dirty="0">
                          <a:effectLst/>
                        </a:rPr>
                        <a:t>takip edilerek revize edilmesi, bu yeni eğitimlerin eklenmesi 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extLst>
                  <a:ext uri="{0D108BD9-81ED-4DB2-BD59-A6C34878D82A}">
                    <a16:rowId xmlns:a16="http://schemas.microsoft.com/office/drawing/2014/main" val="765338130"/>
                  </a:ext>
                </a:extLst>
              </a:tr>
              <a:tr h="223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b="1" dirty="0">
                          <a:effectLst/>
                        </a:rPr>
                        <a:t>Önlem Alma</a:t>
                      </a:r>
                      <a:endParaRPr lang="tr-T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extLst>
                  <a:ext uri="{0D108BD9-81ED-4DB2-BD59-A6C34878D82A}">
                    <a16:rowId xmlns:a16="http://schemas.microsoft.com/office/drawing/2014/main" val="3704316143"/>
                  </a:ext>
                </a:extLst>
              </a:tr>
              <a:tr h="651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1. </a:t>
                      </a:r>
                      <a:r>
                        <a:rPr lang="tr-T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ÖKAD </a:t>
                      </a:r>
                      <a:r>
                        <a:rPr lang="tr-TR" sz="1400" dirty="0" smtClean="0">
                          <a:effectLst/>
                        </a:rPr>
                        <a:t>eğitimlerinin </a:t>
                      </a:r>
                      <a:r>
                        <a:rPr lang="tr-TR" sz="1400" dirty="0">
                          <a:effectLst/>
                        </a:rPr>
                        <a:t>sürekliliğini sağlayacak çalışmaların yapılması 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- Verilecek eğitimlerin ders izlencelerinin incelenmesi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- Eğitimi veren hocalarla değerlendirmelerin yapılması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- BEKK üyelerinin takip edilmesi ve güncellenmesi 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476" marR="36476" marT="0" marB="0"/>
                </a:tc>
                <a:extLst>
                  <a:ext uri="{0D108BD9-81ED-4DB2-BD59-A6C34878D82A}">
                    <a16:rowId xmlns:a16="http://schemas.microsoft.com/office/drawing/2014/main" val="3384146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221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4F2D"/>
          </a:solidFill>
          <a:ln w="12700">
            <a:solidFill>
              <a:srgbClr val="0B4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64592"/>
            <a:ext cx="11155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 ve İletişim Akışı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05840"/>
            <a:ext cx="11064240" cy="502920"/>
          </a:xfrm>
          <a:prstGeom prst="roundRect">
            <a:avLst/>
          </a:prstGeom>
          <a:solidFill>
            <a:srgbClr val="E6F4EA"/>
          </a:solidFill>
          <a:ln w="12700">
            <a:solidFill>
              <a:srgbClr val="C7E8D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124712"/>
            <a:ext cx="10698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ÇÜEK → Çalışma Grubu → BEKK → Birimler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806027" y="1694845"/>
            <a:ext cx="2926080" cy="914400"/>
          </a:xfrm>
          <a:prstGeom prst="roundRect">
            <a:avLst/>
          </a:prstGeom>
          <a:solidFill>
            <a:srgbClr val="0B4F2D"/>
          </a:solidFill>
          <a:ln w="12700">
            <a:solidFill>
              <a:srgbClr val="0B4F2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06027" y="1565631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ÇÜ Eğitim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Koordinatörlüğü (ÇÜEK)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4555067" y="1728216"/>
            <a:ext cx="2926080" cy="914400"/>
          </a:xfrm>
          <a:prstGeom prst="roundRect">
            <a:avLst/>
          </a:prstGeom>
          <a:solidFill>
            <a:srgbClr val="14532D"/>
          </a:solidFill>
          <a:ln w="12700">
            <a:solidFill>
              <a:srgbClr val="14532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55067" y="1719072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ÖYG Çalışma Grubu</a:t>
            </a:r>
          </a:p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(5 kişi)</a:t>
            </a:r>
          </a:p>
        </p:txBody>
      </p:sp>
      <p:sp>
        <p:nvSpPr>
          <p:cNvPr id="10" name="Shape 8"/>
          <p:cNvSpPr/>
          <p:nvPr/>
        </p:nvSpPr>
        <p:spPr>
          <a:xfrm>
            <a:off x="8566172" y="1694845"/>
            <a:ext cx="2926080" cy="914400"/>
          </a:xfrm>
          <a:prstGeom prst="roundRect">
            <a:avLst/>
          </a:prstGeom>
          <a:solidFill>
            <a:srgbClr val="1F7A43"/>
          </a:solidFill>
          <a:ln w="12700">
            <a:solidFill>
              <a:srgbClr val="1F7A4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304107" y="1719072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BEKK Üyeleri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(32 kişi)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3732107" y="1783080"/>
            <a:ext cx="731520" cy="457200"/>
          </a:xfrm>
          <a:prstGeom prst="rightArrow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481147" y="1783080"/>
            <a:ext cx="731520" cy="457200"/>
          </a:xfrm>
          <a:prstGeom prst="rightArrow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50729" y="2738459"/>
            <a:ext cx="11114621" cy="3898731"/>
          </a:xfrm>
          <a:prstGeom prst="roundRect">
            <a:avLst/>
          </a:prstGeom>
          <a:solidFill>
            <a:srgbClr val="00B0F0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92480" y="2853945"/>
            <a:ext cx="4754880" cy="274320"/>
          </a:xfrm>
          <a:prstGeom prst="rect">
            <a:avLst/>
          </a:prstGeom>
          <a:solidFill>
            <a:srgbClr val="00B0F0"/>
          </a:solidFill>
          <a:ln w="12700">
            <a:solidFill>
              <a:srgbClr val="D1D5DB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BEKK Üyeleri (32 kişi) – Ne yapar?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431800" y="3749040"/>
            <a:ext cx="1095248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endParaRPr lang="tr-TR" sz="2000" dirty="0" smtClean="0">
              <a:solidFill>
                <a:srgbClr val="37415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F4F6F8"/>
          </a:solidFill>
          <a:ln w="12700">
            <a:solidFill>
              <a:srgbClr val="F4F6F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6656832"/>
            <a:ext cx="8686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ÇÜ Eğitim Koordinatörlüğü | Öğrenme Kaynakları ve Akademik Destek Hizmetleri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9509760" y="6656832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2025–2026 Bahar</a:t>
            </a:r>
            <a:endParaRPr lang="en-US" sz="1000" dirty="0"/>
          </a:p>
        </p:txBody>
      </p:sp>
      <p:sp>
        <p:nvSpPr>
          <p:cNvPr id="23" name="Metin kutusu 22"/>
          <p:cNvSpPr txBox="1"/>
          <p:nvPr/>
        </p:nvSpPr>
        <p:spPr>
          <a:xfrm>
            <a:off x="555412" y="3322213"/>
            <a:ext cx="10920307" cy="4202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algn="ctr">
              <a:lnSpc>
                <a:spcPct val="107000"/>
              </a:lnSpc>
              <a:buNone/>
            </a:pPr>
            <a:r>
              <a:rPr lang="tr-TR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BEKK İş Akış Planı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Birimde BEKK başkanı (Dekan Y./Müdür Y.) öncülüğünde BEKK üyeleriyle birlikte anabilim dalı/bölüm başkanlarıyla toplantı yapılması: </a:t>
            </a:r>
            <a:r>
              <a:rPr lang="tr-TR" dirty="0">
                <a:solidFill>
                  <a:srgbClr val="0070C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 Tarih: 20 Şubat 2026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tr-TR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ÇÜEK çalışma gruplarında yer alan BEKK üyelerinin yapılacak çalışmalar konusunda bilgi vermesi. 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tr-TR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Bölümlerin/Programların her çalışma grubuna yönelik yapacakları faaliyetleri belirlemeleri ve BEKK başkanına göndermeleri gerektiğinin bildirilmesi.</a:t>
            </a:r>
          </a:p>
          <a:p>
            <a:pPr lvl="0">
              <a:lnSpc>
                <a:spcPct val="107000"/>
              </a:lnSpc>
            </a:pP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tr-TR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Bölümlerden/Programlardan gelen faaliyet önerileri doğrultusunda, birimin 5 çalışma grubuna yönelik yapacağı faaliyetlerin ve bu konudaki taleplerin belirlenmesi,  Birim yönetim kurulu kararıyla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ÇÜEK’e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gönderilmesi</a:t>
            </a:r>
            <a:r>
              <a:rPr lang="tr-TR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dirty="0">
                <a:solidFill>
                  <a:srgbClr val="0070C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 Tarih: 27 Şubat 2026</a:t>
            </a:r>
          </a:p>
          <a:p>
            <a:pPr lvl="0">
              <a:lnSpc>
                <a:spcPct val="107000"/>
              </a:lnSpc>
            </a:pPr>
            <a:endParaRPr lang="tr-TR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tr-TR" dirty="0"/>
          </a:p>
          <a:p>
            <a:pPr lvl="0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644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4F2D"/>
          </a:solidFill>
          <a:ln w="12700">
            <a:solidFill>
              <a:srgbClr val="0B4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64592"/>
            <a:ext cx="11155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 ve İletişim Akışı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05840"/>
            <a:ext cx="11064240" cy="502920"/>
          </a:xfrm>
          <a:prstGeom prst="roundRect">
            <a:avLst/>
          </a:prstGeom>
          <a:solidFill>
            <a:srgbClr val="E6F4EA"/>
          </a:solidFill>
          <a:ln w="12700">
            <a:solidFill>
              <a:srgbClr val="C7E8D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124712"/>
            <a:ext cx="10698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ÇÜEK → Çalışma Grubu → BEKK → Birimler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806027" y="1694845"/>
            <a:ext cx="2926080" cy="914400"/>
          </a:xfrm>
          <a:prstGeom prst="roundRect">
            <a:avLst/>
          </a:prstGeom>
          <a:solidFill>
            <a:srgbClr val="0B4F2D"/>
          </a:solidFill>
          <a:ln w="12700">
            <a:solidFill>
              <a:srgbClr val="0B4F2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06027" y="1565631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ÇÜ Eğitim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Koordinatörlüğü (ÇÜEK)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4509347" y="1720088"/>
            <a:ext cx="2926080" cy="914400"/>
          </a:xfrm>
          <a:prstGeom prst="roundRect">
            <a:avLst/>
          </a:prstGeom>
          <a:solidFill>
            <a:srgbClr val="14532D"/>
          </a:solidFill>
          <a:ln w="12700">
            <a:solidFill>
              <a:srgbClr val="14532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55067" y="1719072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ÖYG Çalışma Grubu</a:t>
            </a:r>
          </a:p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(5 kişi)</a:t>
            </a:r>
          </a:p>
        </p:txBody>
      </p:sp>
      <p:sp>
        <p:nvSpPr>
          <p:cNvPr id="10" name="Shape 8"/>
          <p:cNvSpPr/>
          <p:nvPr/>
        </p:nvSpPr>
        <p:spPr>
          <a:xfrm>
            <a:off x="8304107" y="1691640"/>
            <a:ext cx="2926080" cy="914400"/>
          </a:xfrm>
          <a:prstGeom prst="roundRect">
            <a:avLst/>
          </a:prstGeom>
          <a:solidFill>
            <a:srgbClr val="1F7A43"/>
          </a:solidFill>
          <a:ln w="12700">
            <a:solidFill>
              <a:srgbClr val="1F7A4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304107" y="1719072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BEKK Üyeleri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(32 kişi)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3732107" y="1783080"/>
            <a:ext cx="731520" cy="457200"/>
          </a:xfrm>
          <a:prstGeom prst="rightArrow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481147" y="1783080"/>
            <a:ext cx="731520" cy="457200"/>
          </a:xfrm>
          <a:prstGeom prst="rightArrow">
            <a:avLst/>
          </a:prstGeom>
          <a:solidFill>
            <a:srgbClr val="9CA3AF"/>
          </a:solidFill>
          <a:ln w="12700">
            <a:solidFill>
              <a:srgbClr val="9CA3A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50729" y="2738459"/>
            <a:ext cx="11114621" cy="3898731"/>
          </a:xfrm>
          <a:prstGeom prst="roundRect">
            <a:avLst/>
          </a:prstGeom>
          <a:solidFill>
            <a:srgbClr val="00B0F0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92480" y="2853945"/>
            <a:ext cx="4754880" cy="274320"/>
          </a:xfrm>
          <a:prstGeom prst="rect">
            <a:avLst/>
          </a:prstGeom>
          <a:solidFill>
            <a:srgbClr val="00B0F0"/>
          </a:solidFill>
          <a:ln w="12700">
            <a:solidFill>
              <a:srgbClr val="D1D5DB"/>
            </a:solidFill>
            <a:prstDash val="solid"/>
          </a:ln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BEKK Üyeleri (32 kişi) – Ne yapar?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431800" y="3749040"/>
            <a:ext cx="1095248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endParaRPr lang="tr-TR" sz="2000" dirty="0" smtClean="0">
              <a:solidFill>
                <a:srgbClr val="37415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F4F6F8"/>
          </a:solidFill>
          <a:ln w="12700">
            <a:solidFill>
              <a:srgbClr val="F4F6F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6656832"/>
            <a:ext cx="8686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ÇÜ Eğitim Koordinatörlüğü | Öğrenme Kaynakları ve Akademik Destek Hizmetleri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9509760" y="6656832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2025–2026 Bahar</a:t>
            </a:r>
            <a:endParaRPr lang="en-US" sz="1000" dirty="0"/>
          </a:p>
        </p:txBody>
      </p:sp>
      <p:sp>
        <p:nvSpPr>
          <p:cNvPr id="23" name="Metin kutusu 22"/>
          <p:cNvSpPr txBox="1"/>
          <p:nvPr/>
        </p:nvSpPr>
        <p:spPr>
          <a:xfrm>
            <a:off x="555412" y="3322213"/>
            <a:ext cx="10273455" cy="2720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En geç yarıyıl eğitimi tamamlandıktan bir hafta sonra BEKK başkanı öncülüğünde BEKK üyeleriyle birlikte, anabilim dalı/bölüm başkanlarıyla  birimde gerçekleştirilen faaliyetleri değerlendirmek üzere toplantı yapılması.</a:t>
            </a:r>
          </a:p>
          <a:p>
            <a:pPr lvl="0">
              <a:lnSpc>
                <a:spcPct val="107000"/>
              </a:lnSpc>
            </a:pP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En geç yarıyıl eğitimi tamamlandıktan iki hafta sonra, dönem içerisinde Birimde gerçekleştirilen faaliyetlere yönelik raporun kanıtlarıyla birlikte, yönetim kurulu kararıyla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ÇÜEK’e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gönderilmesi. </a:t>
            </a:r>
          </a:p>
          <a:p>
            <a:pPr>
              <a:lnSpc>
                <a:spcPct val="107000"/>
              </a:lnSpc>
            </a:pPr>
            <a:r>
              <a:rPr lang="tr-TR" dirty="0">
                <a:solidFill>
                  <a:srgbClr val="0070C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 Tarih: 05 Haziran 2026</a:t>
            </a:r>
          </a:p>
          <a:p>
            <a:pPr lvl="0"/>
            <a:endParaRPr lang="tr-TR" dirty="0"/>
          </a:p>
          <a:p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3210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5467" y="0"/>
            <a:ext cx="12191695" cy="822960"/>
          </a:xfrm>
          <a:prstGeom prst="rect">
            <a:avLst/>
          </a:prstGeom>
          <a:solidFill>
            <a:srgbClr val="0B4F2D"/>
          </a:solidFill>
          <a:ln w="12700">
            <a:solidFill>
              <a:srgbClr val="0B4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64592"/>
            <a:ext cx="11155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Standartlar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77240" y="1206630"/>
            <a:ext cx="10698480" cy="62217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0"/>
            <a:r>
              <a:rPr lang="en-US" sz="2800" b="1" dirty="0" err="1" smtClean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</a:t>
            </a:r>
            <a:r>
              <a:rPr lang="en-US" sz="2800" b="1" dirty="0" smtClean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ölçekte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öğrenme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kaynakları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akademik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destek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hizmetleri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 smtClean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için</a:t>
            </a:r>
            <a:r>
              <a:rPr lang="tr-TR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tr-TR" sz="2800" b="1" dirty="0" smtClean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mevcut durumun belirlenmesi ve geliştirilmesi</a:t>
            </a:r>
            <a:endParaRPr lang="en-US" sz="2800" b="1" dirty="0">
              <a:solidFill>
                <a:srgbClr val="0B4F2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350676" y="1934357"/>
            <a:ext cx="10556136" cy="4484330"/>
          </a:xfrm>
          <a:prstGeom prst="roundRect">
            <a:avLst/>
          </a:prstGeom>
          <a:solidFill>
            <a:srgbClr val="FFC000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10116" y="2044485"/>
            <a:ext cx="9648806" cy="447975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endParaRPr lang="tr-TR" sz="2000" dirty="0">
              <a:solidFill>
                <a:srgbClr val="37415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tr-TR" sz="2000" b="1" dirty="0"/>
              <a:t>Tesis ve altyapı kullanımı ile ilgili gözlem ve bildirim</a:t>
            </a:r>
            <a:endParaRPr lang="tr-TR" sz="2000" dirty="0"/>
          </a:p>
          <a:p>
            <a:endParaRPr lang="tr-TR" sz="2000" dirty="0" smtClean="0">
              <a:solidFill>
                <a:srgbClr val="37415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b="1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Birimlerimizde olan akademik ortamların (Sınıf, Laboratuvar, atölye vb.)  fiziki güncel durumunun belirlenmesi.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b="1" dirty="0" smtClean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Laboratuvar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atölye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çalışma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alanlarının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kullanım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kuralları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ve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erişim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saatlerinin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netleştirilmesi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ve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öğrencilere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duyurulmasının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izlenmesi</a:t>
            </a:r>
            <a:r>
              <a:rPr lang="tr-TR" sz="2000" b="1" dirty="0" smtClean="0"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tr-TR" sz="2000" b="1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b="1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BEKK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üyeleri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tarafından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birim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/program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bazında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ihtiyaç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analizi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yapılması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(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öğrenci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mini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anketi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mevcut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kaynakların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durumu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destek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ihtiyacı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olan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ders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2000" b="1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konular</a:t>
            </a: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vb.).</a:t>
            </a:r>
            <a:endParaRPr lang="tr-TR" sz="2000" b="1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dirty="0">
              <a:solidFill>
                <a:srgbClr val="37415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dirty="0" smtClean="0">
              <a:solidFill>
                <a:srgbClr val="37415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dirty="0">
              <a:solidFill>
                <a:srgbClr val="37415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/>
            <a:endParaRPr lang="tr-TR" sz="2000" dirty="0">
              <a:solidFill>
                <a:srgbClr val="37415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800100" lvl="1" indent="-342900"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tr-TR" sz="2000" dirty="0"/>
          </a:p>
          <a:p>
            <a:pPr lvl="1">
              <a:buClr>
                <a:schemeClr val="accent2">
                  <a:lumMod val="75000"/>
                </a:schemeClr>
              </a:buClr>
            </a:pPr>
            <a:endParaRPr lang="tr-TR" sz="2000" dirty="0"/>
          </a:p>
          <a:p>
            <a:pPr marL="171450" indent="-171450">
              <a:buClr>
                <a:schemeClr val="accent2">
                  <a:lumMod val="75000"/>
                </a:schemeClr>
              </a:buClr>
              <a:buFont typeface="Calibri" panose="020F0502020204030204" pitchFamily="34" charset="0"/>
              <a:buChar char="•"/>
            </a:pP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F4F6F8"/>
          </a:solidFill>
          <a:ln w="12700">
            <a:solidFill>
              <a:srgbClr val="F4F6F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6565392"/>
            <a:ext cx="8686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ÇÜ Eğitim Koordinatörlüğü | Öğrenme Kaynakları ve Akademik Destek Hizmetleri</a:t>
            </a: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9509760" y="6656832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2025–2026 Bahar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4F2D"/>
          </a:solidFill>
          <a:ln w="12700">
            <a:solidFill>
              <a:srgbClr val="0B4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64592"/>
            <a:ext cx="11155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Standartlar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822959"/>
            <a:ext cx="11064240" cy="1152143"/>
          </a:xfrm>
          <a:prstGeom prst="roundRect">
            <a:avLst/>
          </a:prstGeom>
          <a:solidFill>
            <a:srgbClr val="E6F4EA"/>
          </a:solidFill>
          <a:ln w="12700">
            <a:solidFill>
              <a:srgbClr val="C7E8D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432024"/>
            <a:ext cx="10698480" cy="62217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 err="1" smtClean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Erişilebilirlik</a:t>
            </a:r>
            <a:r>
              <a:rPr lang="en-US" sz="2800" b="1" dirty="0" smtClean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engelsiz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öğrenme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),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eşitlik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öğrenci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odaklılık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ilkelerine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yönlendirme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çalışmalarının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planlanması</a:t>
            </a:r>
            <a:endParaRPr lang="tr-TR" sz="2800" b="1" dirty="0">
              <a:solidFill>
                <a:srgbClr val="0B4F2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lvl="0"/>
            <a:endParaRPr lang="tr-TR" sz="2800" b="1" dirty="0">
              <a:solidFill>
                <a:srgbClr val="0B4F2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2800" b="1" dirty="0">
              <a:solidFill>
                <a:srgbClr val="0B4F2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386184" y="2106490"/>
            <a:ext cx="10556136" cy="4347170"/>
          </a:xfrm>
          <a:prstGeom prst="roundRect">
            <a:avLst/>
          </a:prstGeom>
          <a:solidFill>
            <a:schemeClr val="accent4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1434532"/>
            <a:ext cx="9648806" cy="4360887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000" dirty="0" smtClean="0">
              <a:solidFill>
                <a:srgbClr val="37415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buClr>
                <a:schemeClr val="accent2"/>
              </a:buClr>
            </a:pPr>
            <a:endParaRPr lang="tr-TR" sz="2400" b="1" dirty="0" smtClean="0">
              <a:solidFill>
                <a:srgbClr val="FFFF00"/>
              </a:solidFill>
            </a:endParaRPr>
          </a:p>
          <a:p>
            <a:pPr>
              <a:buClr>
                <a:schemeClr val="accent2"/>
              </a:buClr>
            </a:pPr>
            <a:endParaRPr lang="tr-TR" sz="2400" b="1" dirty="0"/>
          </a:p>
          <a:p>
            <a:pPr marL="342900" indent="-34290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400" b="1" dirty="0" smtClean="0"/>
              <a:t>Kaynak </a:t>
            </a:r>
            <a:r>
              <a:rPr lang="tr-TR" sz="2400" b="1" dirty="0"/>
              <a:t>ve destek hizmetlerini planlarken her öğrencinin erişebileceği, adil ve ihtiyaca göre tasarlanmış bir sistem kurmak</a:t>
            </a:r>
            <a:r>
              <a:rPr lang="tr-TR" sz="2400" b="1" dirty="0" smtClean="0"/>
              <a:t>. </a:t>
            </a:r>
          </a:p>
          <a:p>
            <a:pPr marL="342900" indent="-34290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400" b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1" dirty="0" err="1"/>
              <a:t>Ders</a:t>
            </a:r>
            <a:r>
              <a:rPr lang="en-US" sz="2400" b="1" dirty="0"/>
              <a:t> </a:t>
            </a:r>
            <a:r>
              <a:rPr lang="en-US" sz="2400" b="1" dirty="0" err="1"/>
              <a:t>materyallerinin</a:t>
            </a:r>
            <a:r>
              <a:rPr lang="en-US" sz="2400" b="1" dirty="0"/>
              <a:t> ÇÜBİSE/LMS </a:t>
            </a:r>
            <a:r>
              <a:rPr lang="en-US" sz="2400" b="1" dirty="0" err="1"/>
              <a:t>ortamına</a:t>
            </a:r>
            <a:r>
              <a:rPr lang="en-US" sz="2400" b="1" dirty="0"/>
              <a:t> </a:t>
            </a:r>
            <a:r>
              <a:rPr lang="en-US" sz="2400" b="1" dirty="0" err="1"/>
              <a:t>eksiksiz</a:t>
            </a:r>
            <a:r>
              <a:rPr lang="en-US" sz="2400" b="1" dirty="0"/>
              <a:t> </a:t>
            </a:r>
            <a:r>
              <a:rPr lang="en-US" sz="2400" b="1" dirty="0" err="1"/>
              <a:t>yüklenmesinin</a:t>
            </a:r>
            <a:r>
              <a:rPr lang="en-US" sz="2400" b="1" dirty="0"/>
              <a:t> </a:t>
            </a:r>
            <a:r>
              <a:rPr lang="en-US" sz="2400" b="1" dirty="0" err="1"/>
              <a:t>izlenmesi</a:t>
            </a:r>
            <a:r>
              <a:rPr lang="en-US" sz="2400" b="1" dirty="0"/>
              <a:t>; </a:t>
            </a:r>
            <a:r>
              <a:rPr lang="en-US" sz="2400" b="1" dirty="0" err="1"/>
              <a:t>erişim</a:t>
            </a:r>
            <a:r>
              <a:rPr lang="en-US" sz="2400" b="1" dirty="0"/>
              <a:t> </a:t>
            </a:r>
            <a:r>
              <a:rPr lang="en-US" sz="2400" b="1" dirty="0" err="1"/>
              <a:t>bilgilerinin</a:t>
            </a:r>
            <a:r>
              <a:rPr lang="en-US" sz="2400" b="1" dirty="0"/>
              <a:t> </a:t>
            </a:r>
            <a:r>
              <a:rPr lang="en-US" sz="2400" b="1" dirty="0" err="1"/>
              <a:t>öğrencilere</a:t>
            </a:r>
            <a:r>
              <a:rPr lang="en-US" sz="2400" b="1" dirty="0"/>
              <a:t> </a:t>
            </a:r>
            <a:r>
              <a:rPr lang="en-US" sz="2400" b="1" dirty="0" err="1"/>
              <a:t>duyurulmasının</a:t>
            </a:r>
            <a:r>
              <a:rPr lang="en-US" sz="2400" b="1" dirty="0"/>
              <a:t> </a:t>
            </a:r>
            <a:r>
              <a:rPr lang="en-US" sz="2400" b="1" dirty="0" err="1" smtClean="0"/>
              <a:t>sağlanması</a:t>
            </a:r>
            <a:r>
              <a:rPr lang="tr-TR" sz="2400" b="1" dirty="0" smtClean="0"/>
              <a:t>.</a:t>
            </a:r>
          </a:p>
          <a:p>
            <a:pPr lvl="0"/>
            <a:endParaRPr lang="tr-TR" sz="2400" b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1" dirty="0" err="1"/>
              <a:t>Kütüphane</a:t>
            </a:r>
            <a:r>
              <a:rPr lang="en-US" sz="2400" b="1" dirty="0"/>
              <a:t> </a:t>
            </a:r>
            <a:r>
              <a:rPr lang="en-US" sz="2400" b="1" dirty="0" err="1"/>
              <a:t>ve</a:t>
            </a:r>
            <a:r>
              <a:rPr lang="en-US" sz="2400" b="1" dirty="0"/>
              <a:t> </a:t>
            </a:r>
            <a:r>
              <a:rPr lang="en-US" sz="2400" b="1" dirty="0" err="1"/>
              <a:t>çevrimiçi</a:t>
            </a:r>
            <a:r>
              <a:rPr lang="en-US" sz="2400" b="1" dirty="0"/>
              <a:t> </a:t>
            </a:r>
            <a:r>
              <a:rPr lang="en-US" sz="2400" b="1" dirty="0" err="1"/>
              <a:t>veri</a:t>
            </a:r>
            <a:r>
              <a:rPr lang="en-US" sz="2400" b="1" dirty="0"/>
              <a:t> </a:t>
            </a:r>
            <a:r>
              <a:rPr lang="en-US" sz="2400" b="1" dirty="0" err="1"/>
              <a:t>tabanlarının</a:t>
            </a:r>
            <a:r>
              <a:rPr lang="en-US" sz="2400" b="1" dirty="0"/>
              <a:t> </a:t>
            </a:r>
            <a:r>
              <a:rPr lang="en-US" sz="2400" b="1" dirty="0" err="1"/>
              <a:t>kullanımına</a:t>
            </a:r>
            <a:r>
              <a:rPr lang="en-US" sz="2400" b="1" dirty="0"/>
              <a:t> </a:t>
            </a:r>
            <a:r>
              <a:rPr lang="en-US" sz="2400" b="1" dirty="0" err="1"/>
              <a:t>ilişkin</a:t>
            </a:r>
            <a:r>
              <a:rPr lang="en-US" sz="2400" b="1" dirty="0"/>
              <a:t> </a:t>
            </a:r>
            <a:r>
              <a:rPr lang="en-US" sz="2400" b="1" dirty="0" err="1"/>
              <a:t>tanıtım</a:t>
            </a:r>
            <a:r>
              <a:rPr lang="en-US" sz="2400" b="1" dirty="0"/>
              <a:t>/</a:t>
            </a:r>
            <a:r>
              <a:rPr lang="en-US" sz="2400" b="1" dirty="0" err="1"/>
              <a:t>toplantı</a:t>
            </a:r>
            <a:r>
              <a:rPr lang="en-US" sz="2400" b="1" dirty="0"/>
              <a:t> (</a:t>
            </a:r>
            <a:r>
              <a:rPr lang="en-US" sz="2400" b="1" dirty="0" err="1"/>
              <a:t>veya</a:t>
            </a:r>
            <a:r>
              <a:rPr lang="en-US" sz="2400" b="1" dirty="0"/>
              <a:t> </a:t>
            </a:r>
            <a:r>
              <a:rPr lang="en-US" sz="2400" b="1" dirty="0" err="1"/>
              <a:t>kısa</a:t>
            </a:r>
            <a:r>
              <a:rPr lang="en-US" sz="2400" b="1" dirty="0"/>
              <a:t> </a:t>
            </a:r>
            <a:r>
              <a:rPr lang="en-US" sz="2400" b="1" dirty="0" err="1"/>
              <a:t>bilgilendirme</a:t>
            </a:r>
            <a:r>
              <a:rPr lang="en-US" sz="2400" b="1" dirty="0"/>
              <a:t>) </a:t>
            </a:r>
            <a:r>
              <a:rPr lang="en-US" sz="2400" b="1" dirty="0" err="1"/>
              <a:t>yapılmasının</a:t>
            </a:r>
            <a:r>
              <a:rPr lang="en-US" sz="2400" b="1" dirty="0"/>
              <a:t> </a:t>
            </a:r>
            <a:r>
              <a:rPr lang="en-US" sz="2400" b="1" dirty="0" err="1"/>
              <a:t>planlanması</a:t>
            </a:r>
            <a:r>
              <a:rPr lang="en-US" sz="2400" b="1" dirty="0"/>
              <a:t> </a:t>
            </a:r>
            <a:r>
              <a:rPr lang="en-US" sz="2400" b="1" dirty="0" err="1"/>
              <a:t>ve</a:t>
            </a:r>
            <a:r>
              <a:rPr lang="en-US" sz="2400" b="1" dirty="0"/>
              <a:t> </a:t>
            </a:r>
            <a:r>
              <a:rPr lang="en-US" sz="2400" b="1" dirty="0" err="1"/>
              <a:t>gerçekleştirilmesinin</a:t>
            </a:r>
            <a:r>
              <a:rPr lang="en-US" sz="2400" b="1" dirty="0"/>
              <a:t> </a:t>
            </a:r>
            <a:r>
              <a:rPr lang="en-US" sz="2400" b="1" dirty="0" err="1"/>
              <a:t>izlenmesi</a:t>
            </a:r>
            <a:r>
              <a:rPr lang="en-US" sz="2400" b="1" dirty="0"/>
              <a:t>.</a:t>
            </a:r>
            <a:endParaRPr lang="tr-TR" sz="2400" b="1" dirty="0"/>
          </a:p>
          <a:p>
            <a:pPr marL="342900" indent="-34290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400" b="1" dirty="0" smtClean="0">
              <a:solidFill>
                <a:srgbClr val="FFFF00"/>
              </a:solidFill>
            </a:endParaRPr>
          </a:p>
          <a:p>
            <a:pPr>
              <a:buClr>
                <a:schemeClr val="accent2"/>
              </a:buClr>
            </a:pPr>
            <a:endParaRPr lang="tr-TR" sz="2400" dirty="0" smtClean="0"/>
          </a:p>
          <a:p>
            <a:pPr marL="171450" indent="-171450">
              <a:buClr>
                <a:schemeClr val="accent2">
                  <a:lumMod val="75000"/>
                </a:schemeClr>
              </a:buClr>
              <a:buFont typeface="Calibri" panose="020F0502020204030204" pitchFamily="34" charset="0"/>
              <a:buChar char="•"/>
            </a:pP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F4F6F8"/>
          </a:solidFill>
          <a:ln w="12700">
            <a:solidFill>
              <a:srgbClr val="F4F6F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6565392"/>
            <a:ext cx="8686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ÇÜ Eğitim Koordinatörlüğü | Öğrenme Kaynakları ve Akademik Destek Hizmetleri</a:t>
            </a: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9509760" y="6656832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2025–2026 Bahar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81375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4F2D"/>
          </a:solidFill>
          <a:ln w="12700">
            <a:solidFill>
              <a:srgbClr val="0B4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64592"/>
            <a:ext cx="11155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Standartlar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822959"/>
            <a:ext cx="11064240" cy="1152143"/>
          </a:xfrm>
          <a:prstGeom prst="roundRect">
            <a:avLst/>
          </a:prstGeom>
          <a:solidFill>
            <a:srgbClr val="E6F4EA"/>
          </a:solidFill>
          <a:ln w="12700">
            <a:solidFill>
              <a:srgbClr val="C7E8D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432024"/>
            <a:ext cx="10698480" cy="62217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 err="1" smtClean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Erişilebilirlik</a:t>
            </a:r>
            <a:r>
              <a:rPr lang="en-US" sz="2800" b="1" dirty="0" smtClean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engelsiz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öğrenme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),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eşitlik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öğrenci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odaklılık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ilkelerine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yönlendirme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çalışmalarının</a:t>
            </a:r>
            <a:r>
              <a:rPr lang="en-US" sz="2800" b="1" dirty="0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0B4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planlanması</a:t>
            </a:r>
            <a:endParaRPr lang="tr-TR" sz="2800" b="1" dirty="0">
              <a:solidFill>
                <a:srgbClr val="0B4F2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lvl="0"/>
            <a:endParaRPr lang="tr-TR" sz="2800" b="1" dirty="0">
              <a:solidFill>
                <a:srgbClr val="0B4F2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2800" b="1" dirty="0">
              <a:solidFill>
                <a:srgbClr val="0B4F2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386184" y="2106490"/>
            <a:ext cx="11226696" cy="4532054"/>
          </a:xfrm>
          <a:prstGeom prst="roundRect">
            <a:avLst/>
          </a:prstGeom>
          <a:solidFill>
            <a:srgbClr val="00B0F0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79" y="1116371"/>
            <a:ext cx="10569787" cy="4360887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sz="2000" dirty="0" smtClean="0">
              <a:solidFill>
                <a:srgbClr val="37415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buClr>
                <a:schemeClr val="accent2"/>
              </a:buClr>
            </a:pPr>
            <a:endParaRPr lang="tr-TR" sz="2400" b="1" dirty="0" smtClean="0">
              <a:solidFill>
                <a:srgbClr val="FFFF00"/>
              </a:solidFill>
            </a:endParaRPr>
          </a:p>
          <a:p>
            <a:pPr>
              <a:buClr>
                <a:schemeClr val="accent2"/>
              </a:buClr>
            </a:pPr>
            <a:endParaRPr lang="tr-TR" sz="2400" b="1" dirty="0">
              <a:solidFill>
                <a:srgbClr val="FFFF00"/>
              </a:solidFill>
            </a:endParaRPr>
          </a:p>
          <a:p>
            <a:pPr marL="342900" lvl="0" indent="-34290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400" b="1" dirty="0">
                <a:solidFill>
                  <a:srgbClr val="FFFF00"/>
                </a:solidFill>
              </a:rPr>
              <a:t>Akademik danışmanlık ve Kariyer danışmanlığı  süreçlerinin  güncel durumunun belirlenmesi</a:t>
            </a:r>
          </a:p>
          <a:p>
            <a:pPr marL="342900" lvl="0" indent="-34290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FFFF00"/>
                </a:solidFill>
              </a:rPr>
              <a:t>Her </a:t>
            </a:r>
            <a:r>
              <a:rPr lang="en-US" sz="2400" b="1" dirty="0" err="1">
                <a:solidFill>
                  <a:srgbClr val="FFFF00"/>
                </a:solidFill>
              </a:rPr>
              <a:t>öğrencinin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danışmanına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erişebileceği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sabit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görüşme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gün</a:t>
            </a:r>
            <a:r>
              <a:rPr lang="en-US" sz="2400" b="1" dirty="0">
                <a:solidFill>
                  <a:srgbClr val="FFFF00"/>
                </a:solidFill>
              </a:rPr>
              <a:t>/</a:t>
            </a:r>
            <a:r>
              <a:rPr lang="en-US" sz="2400" b="1" dirty="0" err="1">
                <a:solidFill>
                  <a:srgbClr val="FFFF00"/>
                </a:solidFill>
              </a:rPr>
              <a:t>saatinin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tr-TR" sz="2400" b="1" dirty="0" smtClean="0">
                <a:solidFill>
                  <a:srgbClr val="FFFF00"/>
                </a:solidFill>
              </a:rPr>
              <a:t>izlenmesi</a:t>
            </a:r>
            <a:r>
              <a:rPr lang="en-US" sz="2400" b="1" dirty="0" smtClean="0">
                <a:solidFill>
                  <a:srgbClr val="FFFF00"/>
                </a:solidFill>
              </a:rPr>
              <a:t>.</a:t>
            </a:r>
            <a:endParaRPr lang="tr-TR" sz="2400" b="1" dirty="0" smtClean="0">
              <a:solidFill>
                <a:srgbClr val="FFFF0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tr-TR" sz="2400" b="1" dirty="0">
              <a:solidFill>
                <a:srgbClr val="FFFF00"/>
              </a:solidFill>
            </a:endParaRPr>
          </a:p>
          <a:p>
            <a:pPr>
              <a:buClr>
                <a:schemeClr val="accent2"/>
              </a:buClr>
            </a:pPr>
            <a:endParaRPr lang="tr-TR" sz="2400" b="1" dirty="0" smtClean="0">
              <a:solidFill>
                <a:srgbClr val="FFFF00"/>
              </a:solidFill>
            </a:endParaRPr>
          </a:p>
          <a:p>
            <a:pPr>
              <a:buClr>
                <a:schemeClr val="accent2"/>
              </a:buClr>
            </a:pPr>
            <a:endParaRPr lang="tr-TR" sz="2400" dirty="0" smtClean="0"/>
          </a:p>
          <a:p>
            <a:pPr marL="171450" indent="-171450">
              <a:buClr>
                <a:schemeClr val="accent2">
                  <a:lumMod val="75000"/>
                </a:schemeClr>
              </a:buClr>
              <a:buFont typeface="Calibri" panose="020F0502020204030204" pitchFamily="34" charset="0"/>
              <a:buChar char="•"/>
            </a:pP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F4F6F8"/>
          </a:solidFill>
          <a:ln w="12700">
            <a:solidFill>
              <a:srgbClr val="F4F6F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6629400"/>
            <a:ext cx="8686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ÇÜ Eğitim Koordinatörlüğü | Öğrenme Kaynakları ve Akademik Destek Hizmetleri</a:t>
            </a: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9509760" y="6656832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2025–2026 Bahar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09279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1756</TotalTime>
  <Words>1062</Words>
  <Application>Microsoft Office PowerPoint</Application>
  <PresentationFormat>Geniş ekran</PresentationFormat>
  <Paragraphs>234</Paragraphs>
  <Slides>11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Times New Roman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ChatGPT</dc:creator>
  <cp:lastModifiedBy>Hp</cp:lastModifiedBy>
  <cp:revision>84</cp:revision>
  <dcterms:created xsi:type="dcterms:W3CDTF">2026-01-10T11:16:22Z</dcterms:created>
  <dcterms:modified xsi:type="dcterms:W3CDTF">2026-02-04T07:50:24Z</dcterms:modified>
</cp:coreProperties>
</file>